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9" r:id="rId3"/>
    <p:sldId id="455" r:id="rId4"/>
    <p:sldId id="409" r:id="rId5"/>
    <p:sldId id="482" r:id="rId6"/>
    <p:sldId id="349" r:id="rId7"/>
    <p:sldId id="377" r:id="rId8"/>
    <p:sldId id="266" r:id="rId9"/>
    <p:sldId id="413" r:id="rId10"/>
    <p:sldId id="421" r:id="rId11"/>
    <p:sldId id="456" r:id="rId12"/>
    <p:sldId id="458" r:id="rId13"/>
    <p:sldId id="459" r:id="rId14"/>
    <p:sldId id="461" r:id="rId15"/>
    <p:sldId id="424" r:id="rId16"/>
    <p:sldId id="260" r:id="rId17"/>
    <p:sldId id="465" r:id="rId18"/>
    <p:sldId id="467" r:id="rId19"/>
    <p:sldId id="464" r:id="rId20"/>
    <p:sldId id="485" r:id="rId21"/>
    <p:sldId id="267" r:id="rId22"/>
    <p:sldId id="376" r:id="rId23"/>
    <p:sldId id="262" r:id="rId24"/>
    <p:sldId id="373" r:id="rId25"/>
    <p:sldId id="273" r:id="rId26"/>
    <p:sldId id="469" r:id="rId27"/>
    <p:sldId id="272" r:id="rId28"/>
    <p:sldId id="468" r:id="rId29"/>
    <p:sldId id="276" r:id="rId30"/>
    <p:sldId id="282" r:id="rId31"/>
    <p:sldId id="263" r:id="rId32"/>
    <p:sldId id="444" r:id="rId33"/>
    <p:sldId id="470" r:id="rId34"/>
    <p:sldId id="423" r:id="rId35"/>
    <p:sldId id="462" r:id="rId36"/>
    <p:sldId id="417" r:id="rId37"/>
    <p:sldId id="440" r:id="rId38"/>
    <p:sldId id="441" r:id="rId39"/>
    <p:sldId id="471" r:id="rId40"/>
    <p:sldId id="443" r:id="rId41"/>
    <p:sldId id="437" r:id="rId42"/>
    <p:sldId id="472" r:id="rId43"/>
    <p:sldId id="414" r:id="rId44"/>
    <p:sldId id="433" r:id="rId45"/>
    <p:sldId id="483" r:id="rId46"/>
    <p:sldId id="449" r:id="rId47"/>
    <p:sldId id="446" r:id="rId48"/>
    <p:sldId id="484" r:id="rId49"/>
    <p:sldId id="450" r:id="rId50"/>
    <p:sldId id="452" r:id="rId51"/>
    <p:sldId id="453" r:id="rId52"/>
    <p:sldId id="454" r:id="rId53"/>
    <p:sldId id="473" r:id="rId54"/>
    <p:sldId id="442" r:id="rId55"/>
    <p:sldId id="445" r:id="rId56"/>
    <p:sldId id="474" r:id="rId57"/>
    <p:sldId id="416" r:id="rId58"/>
    <p:sldId id="439" r:id="rId59"/>
    <p:sldId id="369" r:id="rId60"/>
    <p:sldId id="370" r:id="rId61"/>
    <p:sldId id="479" r:id="rId62"/>
    <p:sldId id="438" r:id="rId63"/>
    <p:sldId id="476" r:id="rId64"/>
    <p:sldId id="477" r:id="rId65"/>
    <p:sldId id="268" r:id="rId66"/>
    <p:sldId id="480" r:id="rId67"/>
    <p:sldId id="48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4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4087C-0160-4D5D-BC76-9A95CF6EB274}"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973DF-6D8D-4430-B6A1-B16644482BD4}" type="slidenum">
              <a:rPr lang="en-US" smtClean="0"/>
              <a:t>‹#›</a:t>
            </a:fld>
            <a:endParaRPr lang="en-US"/>
          </a:p>
        </p:txBody>
      </p:sp>
    </p:spTree>
    <p:extLst>
      <p:ext uri="{BB962C8B-B14F-4D97-AF65-F5344CB8AC3E}">
        <p14:creationId xmlns:p14="http://schemas.microsoft.com/office/powerpoint/2010/main" val="1175752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3f8bf6b68d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5" name="Google Shape;195;g13f8bf6b68d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f8861e6b0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f8861e6b0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5847A73-505E-8E27-1C36-E98A2F2A67BD}"/>
              </a:ext>
            </a:extLst>
          </p:cNvPr>
          <p:cNvSpPr>
            <a:spLocks noGrp="1"/>
          </p:cNvSpPr>
          <p:nvPr>
            <p:ph type="sldNum" sz="quarter" idx="5"/>
          </p:nvPr>
        </p:nvSpPr>
        <p:spPr/>
        <p:txBody>
          <a:bodyPr/>
          <a:lstStyle/>
          <a:p>
            <a:fld id="{A039BB72-BA2C-4128-BB8F-3EE51450564E}" type="slidenum">
              <a:rPr lang="en-US" smtClean="0"/>
              <a:t>21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t>More recently, researchers have begun to study the alignment of these brain language regions with the layers of language models, and found that the best alignment was achieved in the middle layers of these models.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These findings open up the question of what linguistic information underlies the observed alignment between brains and language models.</a:t>
            </a:r>
            <a:endParaRPr/>
          </a:p>
        </p:txBody>
      </p:sp>
      <p:sp>
        <p:nvSpPr>
          <p:cNvPr id="207" name="Google Shape;207;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127528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8dd67c0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F5287DD3-8D02-E7FC-9488-86F74ABC3032}"/>
            </a:ext>
          </a:extLst>
        </p:cNvPr>
        <p:cNvGrpSpPr/>
        <p:nvPr/>
      </p:nvGrpSpPr>
      <p:grpSpPr>
        <a:xfrm>
          <a:off x="0" y="0"/>
          <a:ext cx="0" cy="0"/>
          <a:chOff x="0" y="0"/>
          <a:chExt cx="0" cy="0"/>
        </a:xfrm>
      </p:grpSpPr>
      <p:sp>
        <p:nvSpPr>
          <p:cNvPr id="170" name="Google Shape;170;g13f8dd67c00_0_502:notes">
            <a:extLst>
              <a:ext uri="{FF2B5EF4-FFF2-40B4-BE49-F238E27FC236}">
                <a16:creationId xmlns:a16="http://schemas.microsoft.com/office/drawing/2014/main" id="{7784C7A4-DF7F-23B1-A41D-7731B1FBE2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a:extLst>
              <a:ext uri="{FF2B5EF4-FFF2-40B4-BE49-F238E27FC236}">
                <a16:creationId xmlns:a16="http://schemas.microsoft.com/office/drawing/2014/main" id="{88D12CB8-C25E-E638-F77C-B3AE4B345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extLst>
      <p:ext uri="{BB962C8B-B14F-4D97-AF65-F5344CB8AC3E}">
        <p14:creationId xmlns:p14="http://schemas.microsoft.com/office/powerpoint/2010/main" val="335339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EAD0DEE5-4B62-8760-C3C6-29DB88AED841}"/>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6FB56F11-7C88-19BD-F971-BC469F3CBAE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021D368F-754A-9551-3189-ABB37723B6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A54D184B-FA66-EC9D-AFE6-19002E2BDC8A}"/>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2A9860B6-6A9E-0881-326D-B0F8C93C478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5694F8C5-D5B3-BB2D-DBD8-AACAE1506D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639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5E5B1410-E4E8-DB5A-A5F9-103A270CCFB9}"/>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9A02F415-329D-51CE-7453-E4E3C3076C0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0B220986-D78D-25B1-7BA9-68FBDAB372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66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118088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8E0E4401-E9CB-15FC-8F01-D1E4C206F1B1}"/>
            </a:ext>
          </a:extLst>
        </p:cNvPr>
        <p:cNvGrpSpPr/>
        <p:nvPr/>
      </p:nvGrpSpPr>
      <p:grpSpPr>
        <a:xfrm>
          <a:off x="0" y="0"/>
          <a:ext cx="0" cy="0"/>
          <a:chOff x="0" y="0"/>
          <a:chExt cx="0" cy="0"/>
        </a:xfrm>
      </p:grpSpPr>
      <p:sp>
        <p:nvSpPr>
          <p:cNvPr id="340" name="Google Shape;340;g13f8dd67c00_0_662:notes">
            <a:extLst>
              <a:ext uri="{FF2B5EF4-FFF2-40B4-BE49-F238E27FC236}">
                <a16:creationId xmlns:a16="http://schemas.microsoft.com/office/drawing/2014/main" id="{36A18E86-9204-A38B-357C-04A7F89820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a:extLst>
              <a:ext uri="{FF2B5EF4-FFF2-40B4-BE49-F238E27FC236}">
                <a16:creationId xmlns:a16="http://schemas.microsoft.com/office/drawing/2014/main" id="{D081F08B-4A68-5727-B3FA-1292A15F8B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201273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124EFA13-04C4-CB36-F373-508AA7157C04}"/>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A2F13963-0BFD-D8CD-F1B4-504B42B48FE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502A8A22-0E1C-D815-3761-0376A9B3A45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004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C73FEC6D-6ACD-B880-0C03-05DC0CB675B9}"/>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B19B350D-E67C-52F4-8890-B5A20A6CA87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6CBE2B1D-4D54-2318-5055-CDCFB99532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418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F974DF8B-D047-D044-6CA7-77A1F436EE1D}"/>
            </a:ext>
          </a:extLst>
        </p:cNvPr>
        <p:cNvGrpSpPr/>
        <p:nvPr/>
      </p:nvGrpSpPr>
      <p:grpSpPr>
        <a:xfrm>
          <a:off x="0" y="0"/>
          <a:ext cx="0" cy="0"/>
          <a:chOff x="0" y="0"/>
          <a:chExt cx="0" cy="0"/>
        </a:xfrm>
      </p:grpSpPr>
      <p:sp>
        <p:nvSpPr>
          <p:cNvPr id="340" name="Google Shape;340;g13f8dd67c00_0_662:notes">
            <a:extLst>
              <a:ext uri="{FF2B5EF4-FFF2-40B4-BE49-F238E27FC236}">
                <a16:creationId xmlns:a16="http://schemas.microsoft.com/office/drawing/2014/main" id="{96CA5DDC-713C-39C9-241D-F870583601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a:extLst>
              <a:ext uri="{FF2B5EF4-FFF2-40B4-BE49-F238E27FC236}">
                <a16:creationId xmlns:a16="http://schemas.microsoft.com/office/drawing/2014/main" id="{97079698-1198-1236-35F7-9AF09B48EA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268015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9EC76146-491D-28B3-FB0A-F799AE1DC3A6}"/>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4E1B4F75-638F-93F9-B3F8-5236CBADDBF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46DFC329-D48E-B300-8299-052ADCEAFDD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842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77732D02-7A66-3BA9-A327-7891E6783447}"/>
            </a:ext>
          </a:extLst>
        </p:cNvPr>
        <p:cNvGrpSpPr/>
        <p:nvPr/>
      </p:nvGrpSpPr>
      <p:grpSpPr>
        <a:xfrm>
          <a:off x="0" y="0"/>
          <a:ext cx="0" cy="0"/>
          <a:chOff x="0" y="0"/>
          <a:chExt cx="0" cy="0"/>
        </a:xfrm>
      </p:grpSpPr>
      <p:sp>
        <p:nvSpPr>
          <p:cNvPr id="340" name="Google Shape;340;g13f8dd67c00_0_662:notes">
            <a:extLst>
              <a:ext uri="{FF2B5EF4-FFF2-40B4-BE49-F238E27FC236}">
                <a16:creationId xmlns:a16="http://schemas.microsoft.com/office/drawing/2014/main" id="{2BFAD6D4-619D-93AA-4F53-3E13F307BF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a:extLst>
              <a:ext uri="{FF2B5EF4-FFF2-40B4-BE49-F238E27FC236}">
                <a16:creationId xmlns:a16="http://schemas.microsoft.com/office/drawing/2014/main" id="{1EE40DE3-B990-F3A1-73F5-12C5D1FCF3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1270540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C00C6B14-901E-52B2-91DC-999C8E6C8CA8}"/>
            </a:ext>
          </a:extLst>
        </p:cNvPr>
        <p:cNvGrpSpPr/>
        <p:nvPr/>
      </p:nvGrpSpPr>
      <p:grpSpPr>
        <a:xfrm>
          <a:off x="0" y="0"/>
          <a:ext cx="0" cy="0"/>
          <a:chOff x="0" y="0"/>
          <a:chExt cx="0" cy="0"/>
        </a:xfrm>
      </p:grpSpPr>
      <p:sp>
        <p:nvSpPr>
          <p:cNvPr id="340" name="Google Shape;340;g13f8dd67c00_0_662:notes">
            <a:extLst>
              <a:ext uri="{FF2B5EF4-FFF2-40B4-BE49-F238E27FC236}">
                <a16:creationId xmlns:a16="http://schemas.microsoft.com/office/drawing/2014/main" id="{C9151B44-1EDC-A494-9046-D5070EB92A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a:extLst>
              <a:ext uri="{FF2B5EF4-FFF2-40B4-BE49-F238E27FC236}">
                <a16:creationId xmlns:a16="http://schemas.microsoft.com/office/drawing/2014/main" id="{50933FB3-1285-44DD-58AE-CA199E1F00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2764697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4B751F21-B710-E481-EB94-D4684542A857}"/>
            </a:ext>
          </a:extLst>
        </p:cNvPr>
        <p:cNvGrpSpPr/>
        <p:nvPr/>
      </p:nvGrpSpPr>
      <p:grpSpPr>
        <a:xfrm>
          <a:off x="0" y="0"/>
          <a:ext cx="0" cy="0"/>
          <a:chOff x="0" y="0"/>
          <a:chExt cx="0" cy="0"/>
        </a:xfrm>
      </p:grpSpPr>
      <p:sp>
        <p:nvSpPr>
          <p:cNvPr id="340" name="Google Shape;340;g13f8dd67c00_0_662:notes">
            <a:extLst>
              <a:ext uri="{FF2B5EF4-FFF2-40B4-BE49-F238E27FC236}">
                <a16:creationId xmlns:a16="http://schemas.microsoft.com/office/drawing/2014/main" id="{A19E0EAD-6348-608C-5A0B-2316F99CB3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a:extLst>
              <a:ext uri="{FF2B5EF4-FFF2-40B4-BE49-F238E27FC236}">
                <a16:creationId xmlns:a16="http://schemas.microsoft.com/office/drawing/2014/main" id="{25F80B6B-00AD-69E3-276D-39ACD8328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1563038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A46314DB-6A96-A330-F8F3-CEAAD6E935DC}"/>
            </a:ext>
          </a:extLst>
        </p:cNvPr>
        <p:cNvGrpSpPr/>
        <p:nvPr/>
      </p:nvGrpSpPr>
      <p:grpSpPr>
        <a:xfrm>
          <a:off x="0" y="0"/>
          <a:ext cx="0" cy="0"/>
          <a:chOff x="0" y="0"/>
          <a:chExt cx="0" cy="0"/>
        </a:xfrm>
      </p:grpSpPr>
      <p:sp>
        <p:nvSpPr>
          <p:cNvPr id="340" name="Google Shape;340;g13f8dd67c00_0_662:notes">
            <a:extLst>
              <a:ext uri="{FF2B5EF4-FFF2-40B4-BE49-F238E27FC236}">
                <a16:creationId xmlns:a16="http://schemas.microsoft.com/office/drawing/2014/main" id="{C842D819-A841-B171-1E23-EA90934B56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a:extLst>
              <a:ext uri="{FF2B5EF4-FFF2-40B4-BE49-F238E27FC236}">
                <a16:creationId xmlns:a16="http://schemas.microsoft.com/office/drawing/2014/main" id="{29073961-DA6F-EF7B-B6DE-3DDEFF71C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extLst>
      <p:ext uri="{BB962C8B-B14F-4D97-AF65-F5344CB8AC3E}">
        <p14:creationId xmlns:p14="http://schemas.microsoft.com/office/powerpoint/2010/main" val="223831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5dd1a1cf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5dd1a1c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EC562497-E525-556B-0C45-AE2FCF9909DD}"/>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9F51ACCA-F37A-7AEB-C4F7-85756D0FDC4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1C98C973-EA1C-442B-6118-28125C6C0E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72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857952a9e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2857952a9e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34" name="Google Shape;134;g22857952a9e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769b0234c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69b0234c6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769b0234c6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7AC3630E-7442-CB38-816C-710936890039}"/>
            </a:ext>
          </a:extLst>
        </p:cNvPr>
        <p:cNvGrpSpPr/>
        <p:nvPr/>
      </p:nvGrpSpPr>
      <p:grpSpPr>
        <a:xfrm>
          <a:off x="0" y="0"/>
          <a:ext cx="0" cy="0"/>
          <a:chOff x="0" y="0"/>
          <a:chExt cx="0" cy="0"/>
        </a:xfrm>
      </p:grpSpPr>
      <p:sp>
        <p:nvSpPr>
          <p:cNvPr id="279" name="Google Shape;279;g2769b0234c6_0_103:notes">
            <a:extLst>
              <a:ext uri="{FF2B5EF4-FFF2-40B4-BE49-F238E27FC236}">
                <a16:creationId xmlns:a16="http://schemas.microsoft.com/office/drawing/2014/main" id="{CD8C9DCB-FDED-EF96-FDB6-90CA0ED65B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69b0234c6_0_103:notes">
            <a:extLst>
              <a:ext uri="{FF2B5EF4-FFF2-40B4-BE49-F238E27FC236}">
                <a16:creationId xmlns:a16="http://schemas.microsoft.com/office/drawing/2014/main" id="{C3ECF92B-69FC-6CEE-D87B-63F59A13718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769b0234c6_0_103:notes">
            <a:extLst>
              <a:ext uri="{FF2B5EF4-FFF2-40B4-BE49-F238E27FC236}">
                <a16:creationId xmlns:a16="http://schemas.microsoft.com/office/drawing/2014/main" id="{29475708-7DB5-B57E-3D12-ACABC798984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480545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FC210389-C5EB-341C-4E35-ECDA6B12A300}"/>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DE4D5826-7D25-F53E-2632-863A1D43E18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4D1E5735-560D-9036-3A78-47F80A9FDB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00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AE4049F5-9F4A-B365-58F0-93DE471A5B62}"/>
            </a:ext>
          </a:extLst>
        </p:cNvPr>
        <p:cNvGrpSpPr/>
        <p:nvPr/>
      </p:nvGrpSpPr>
      <p:grpSpPr>
        <a:xfrm>
          <a:off x="0" y="0"/>
          <a:ext cx="0" cy="0"/>
          <a:chOff x="0" y="0"/>
          <a:chExt cx="0" cy="0"/>
        </a:xfrm>
      </p:grpSpPr>
      <p:sp>
        <p:nvSpPr>
          <p:cNvPr id="207" name="Google Shape;207;g13f8bf6b68d_0_307:notes">
            <a:extLst>
              <a:ext uri="{FF2B5EF4-FFF2-40B4-BE49-F238E27FC236}">
                <a16:creationId xmlns:a16="http://schemas.microsoft.com/office/drawing/2014/main" id="{FB2E2162-C506-4D10-EB0A-FCA3B11995A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a:extLst>
              <a:ext uri="{FF2B5EF4-FFF2-40B4-BE49-F238E27FC236}">
                <a16:creationId xmlns:a16="http://schemas.microsoft.com/office/drawing/2014/main" id="{3C736676-5C66-BAD8-73C2-4811749CD6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87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78e5e2abf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2978e5e2abf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 BERTology studies shown that BERT captures hierarchy of linguistic signals</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early layers capture surface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middle layers capture syntactic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and later layers capture semantic properties</a:t>
            </a:r>
            <a:endParaRPr>
              <a:latin typeface="Helvetica Neue"/>
              <a:ea typeface="Helvetica Neue"/>
              <a:cs typeface="Helvetica Neue"/>
              <a:sym typeface="Helvetica Neue"/>
            </a:endParaRPr>
          </a:p>
        </p:txBody>
      </p:sp>
      <p:sp>
        <p:nvSpPr>
          <p:cNvPr id="162" name="Google Shape;162;g2978e5e2abf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B82B-6FEC-9E30-9D56-802562CF8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356EB-F1E7-8CB6-987F-FD129FF21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D9EE8E-9228-CBC6-1EC9-8BC96E45646C}"/>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5" name="Footer Placeholder 4">
            <a:extLst>
              <a:ext uri="{FF2B5EF4-FFF2-40B4-BE49-F238E27FC236}">
                <a16:creationId xmlns:a16="http://schemas.microsoft.com/office/drawing/2014/main" id="{646A08C2-AF3C-CDCD-40D9-E42BC8544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05FDA-0935-A6F9-097A-119C6C6C6D4A}"/>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3982816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3A71-0ADC-D275-EA58-8ED9AF4A6C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C016A-D1E4-70CF-24BD-B0E9AE230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56A7-0690-670B-AE6D-566447C4E5D4}"/>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5" name="Footer Placeholder 4">
            <a:extLst>
              <a:ext uri="{FF2B5EF4-FFF2-40B4-BE49-F238E27FC236}">
                <a16:creationId xmlns:a16="http://schemas.microsoft.com/office/drawing/2014/main" id="{55738BE8-076A-0C2D-9F75-9F3BD6FB0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FA365-5BB3-35AA-691C-73A945D6B023}"/>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404889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E04AC5-081D-4B06-81A6-572CF254FC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C923F-EE90-B043-CA25-A0093D3A09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5BECB9-4617-815E-AFC9-FD8D63879C2F}"/>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5" name="Footer Placeholder 4">
            <a:extLst>
              <a:ext uri="{FF2B5EF4-FFF2-40B4-BE49-F238E27FC236}">
                <a16:creationId xmlns:a16="http://schemas.microsoft.com/office/drawing/2014/main" id="{31DBEA7D-8D27-660C-8D5A-13210254F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28717-F037-37FC-64CF-4656C8AD03E9}"/>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884346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7" name="Google Shape;177;p34"/>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147637" y="6532575"/>
            <a:ext cx="3829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F4B08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79" name="Google Shape;179;p34"/>
          <p:cNvSpPr txBox="1">
            <a:spLocks noGrp="1"/>
          </p:cNvSpPr>
          <p:nvPr>
            <p:ph type="ftr" idx="11"/>
          </p:nvPr>
        </p:nvSpPr>
        <p:spPr>
          <a:xfrm>
            <a:off x="4095751" y="6532575"/>
            <a:ext cx="43340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00B050"/>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80" name="Google Shape;180;p34"/>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181" name="Google Shape;181;p34"/>
          <p:cNvSpPr txBox="1">
            <a:spLocks noGrp="1"/>
          </p:cNvSpPr>
          <p:nvPr>
            <p:ph type="body" idx="2"/>
          </p:nvPr>
        </p:nvSpPr>
        <p:spPr>
          <a:xfrm>
            <a:off x="147639" y="6296025"/>
            <a:ext cx="11892000" cy="236800"/>
          </a:xfrm>
          <a:prstGeom prst="rect">
            <a:avLst/>
          </a:prstGeom>
          <a:noFill/>
          <a:ln>
            <a:noFill/>
          </a:ln>
        </p:spPr>
        <p:txBody>
          <a:bodyPr spcFirstLastPara="1" wrap="square" lIns="68575" tIns="34275" rIns="68575" bIns="34275" anchor="t" anchorCtr="0">
            <a:normAutofit/>
          </a:bodyPr>
          <a:lstStyle>
            <a:lvl1pPr marL="609585" lvl="0" indent="-482588" algn="l" rtl="0">
              <a:lnSpc>
                <a:spcPct val="90000"/>
              </a:lnSpc>
              <a:spcBef>
                <a:spcPts val="1067"/>
              </a:spcBef>
              <a:spcAft>
                <a:spcPts val="0"/>
              </a:spcAft>
              <a:buClr>
                <a:schemeClr val="dk1"/>
              </a:buClr>
              <a:buSzPts val="21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392478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5"/>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02394396"/>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8" name="Google Shape;68;p16"/>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9" name="Google Shape;69;p16"/>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70" name="Google Shape;70;p16"/>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3414055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rgbClr val="0070C0"/>
                </a:solidFill>
              </a:defRPr>
            </a:lvl1pPr>
          </a:lstStyle>
          <a:p>
            <a:fld id="{D3212E87-714E-4266-904C-FB0067A98702}" type="datetime1">
              <a:rPr lang="en-US" smtClean="0"/>
              <a:t>8/21/2024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US"/>
              <a:t>manishg.iitb@gmail.com</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Slide Number Placeholder 5">
            <a:extLst>
              <a:ext uri="{FF2B5EF4-FFF2-40B4-BE49-F238E27FC236}">
                <a16:creationId xmlns:a16="http://schemas.microsoft.com/office/drawing/2014/main" id="{5531C877-425D-F5ED-6CB7-4171A110ED8A}"/>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1158477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0981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F7087-F523-3296-FF4F-E43A4107AB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37A2C-CE00-AB1A-B408-9CA841FC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8A82F-59C9-03C0-A475-F729947EFE8E}"/>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5" name="Footer Placeholder 4">
            <a:extLst>
              <a:ext uri="{FF2B5EF4-FFF2-40B4-BE49-F238E27FC236}">
                <a16:creationId xmlns:a16="http://schemas.microsoft.com/office/drawing/2014/main" id="{E58A61C2-922F-75B9-2386-D5D476E9B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4EF6D-F77D-8E7F-DD03-EA635D80D49A}"/>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52522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7A29-83EB-3880-D943-71F1C46387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F54649-FA3E-F590-2C7F-89AF712072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51964-829F-0C97-3479-CF21AC9D0F9D}"/>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5" name="Footer Placeholder 4">
            <a:extLst>
              <a:ext uri="{FF2B5EF4-FFF2-40B4-BE49-F238E27FC236}">
                <a16:creationId xmlns:a16="http://schemas.microsoft.com/office/drawing/2014/main" id="{6ACEB96F-00AD-E0BA-BFCE-D159FE185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0A0B8-B52A-6DEF-D1B9-1F9398FCBB59}"/>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354538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A0C6-79B8-D26F-4BAB-DB6A10790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9862A-E31A-83B0-E1D6-CF6F95A23B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2FE44-E6B4-46F0-AE37-6C7CC4DA38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69E850-837A-EA56-6F81-6F7173FDFD3C}"/>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6" name="Footer Placeholder 5">
            <a:extLst>
              <a:ext uri="{FF2B5EF4-FFF2-40B4-BE49-F238E27FC236}">
                <a16:creationId xmlns:a16="http://schemas.microsoft.com/office/drawing/2014/main" id="{8B7883FF-A354-12F9-DE41-0B2FDC927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3F7B12-CF97-6DFC-6EB6-9FC525A7E4E6}"/>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222371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D7A0-231B-4F2C-204B-B835F2DA3F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1A775E-F355-509D-DD6B-7E5FF1882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2BEDA2-2E91-182A-2A97-20399160AE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07DC81-0545-A844-17A3-28A2DF02BE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4D299C-8162-1932-8586-25BDD50EA1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23037A-6882-C549-D28A-E84DB2CE943C}"/>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8" name="Footer Placeholder 7">
            <a:extLst>
              <a:ext uri="{FF2B5EF4-FFF2-40B4-BE49-F238E27FC236}">
                <a16:creationId xmlns:a16="http://schemas.microsoft.com/office/drawing/2014/main" id="{34E85962-49A3-F23D-EED5-35C59C1112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5B1ADA-2480-BCF6-6A8E-43CB5A0A382E}"/>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119204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361B5-7014-63E9-C065-CDF36FD81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E32631-3B54-41F2-E921-2E614312D2F3}"/>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4" name="Footer Placeholder 3">
            <a:extLst>
              <a:ext uri="{FF2B5EF4-FFF2-40B4-BE49-F238E27FC236}">
                <a16:creationId xmlns:a16="http://schemas.microsoft.com/office/drawing/2014/main" id="{CCE9CD53-565C-3910-E203-4ED637850F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CA9BE9-C35F-D81A-D43D-1D2CE7EE507D}"/>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1503680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06C4E-9E7D-93F9-7A6C-2907E9437E44}"/>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3" name="Footer Placeholder 2">
            <a:extLst>
              <a:ext uri="{FF2B5EF4-FFF2-40B4-BE49-F238E27FC236}">
                <a16:creationId xmlns:a16="http://schemas.microsoft.com/office/drawing/2014/main" id="{D5D3E00A-05A0-BEC9-E1C7-9008B87C14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F824CF-ED35-823F-A0D2-E3FCC1F8FCD0}"/>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213112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E130-4D05-18B6-7C50-DA7BEFEC47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54C8F-7563-3F96-EECC-460355A96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F5C6BA-D483-73C3-EECF-2970BF574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AE09F-3DA0-EBCA-371A-643F309C5B10}"/>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6" name="Footer Placeholder 5">
            <a:extLst>
              <a:ext uri="{FF2B5EF4-FFF2-40B4-BE49-F238E27FC236}">
                <a16:creationId xmlns:a16="http://schemas.microsoft.com/office/drawing/2014/main" id="{58B38A16-E699-A927-F4B5-AAB03C373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524385-AE15-CEE3-3387-CA9CDE746D39}"/>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3196053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FC87-7DED-1DAE-D10C-88AC8B9A4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034698-282B-A137-5DDC-81FD3718D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548244-A706-6A4E-2786-3B216F509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D48CFE-D3BA-5B98-1CEB-AA283328C270}"/>
              </a:ext>
            </a:extLst>
          </p:cNvPr>
          <p:cNvSpPr>
            <a:spLocks noGrp="1"/>
          </p:cNvSpPr>
          <p:nvPr>
            <p:ph type="dt" sz="half" idx="10"/>
          </p:nvPr>
        </p:nvSpPr>
        <p:spPr/>
        <p:txBody>
          <a:bodyPr/>
          <a:lstStyle/>
          <a:p>
            <a:fld id="{ED5809A2-6CFB-4952-8734-FB9151D0F9CA}" type="datetimeFigureOut">
              <a:rPr lang="en-US" smtClean="0"/>
              <a:t>8/21/2024</a:t>
            </a:fld>
            <a:endParaRPr lang="en-US"/>
          </a:p>
        </p:txBody>
      </p:sp>
      <p:sp>
        <p:nvSpPr>
          <p:cNvPr id="6" name="Footer Placeholder 5">
            <a:extLst>
              <a:ext uri="{FF2B5EF4-FFF2-40B4-BE49-F238E27FC236}">
                <a16:creationId xmlns:a16="http://schemas.microsoft.com/office/drawing/2014/main" id="{22C68B3F-6F0B-0C46-3D7A-70D7433B1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A7292-957E-06B5-18D6-8549778B1591}"/>
              </a:ext>
            </a:extLst>
          </p:cNvPr>
          <p:cNvSpPr>
            <a:spLocks noGrp="1"/>
          </p:cNvSpPr>
          <p:nvPr>
            <p:ph type="sldNum" sz="quarter" idx="12"/>
          </p:nvPr>
        </p:nvSpPr>
        <p:spPr/>
        <p:txBody>
          <a:bodyPr/>
          <a:lstStyle/>
          <a:p>
            <a:fld id="{106B7060-B59A-4AD7-BDEE-4B48A63C2FC0}" type="slidenum">
              <a:rPr lang="en-US" smtClean="0"/>
              <a:t>‹#›</a:t>
            </a:fld>
            <a:endParaRPr lang="en-US"/>
          </a:p>
        </p:txBody>
      </p:sp>
    </p:spTree>
    <p:extLst>
      <p:ext uri="{BB962C8B-B14F-4D97-AF65-F5344CB8AC3E}">
        <p14:creationId xmlns:p14="http://schemas.microsoft.com/office/powerpoint/2010/main" val="167195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F48AC-18B0-0DB2-4D06-B37ED53E8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312FB9-06A8-8BE9-D5D0-3A07E75B6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BD0E3-16DC-B0A5-0239-9FE156718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5809A2-6CFB-4952-8734-FB9151D0F9CA}" type="datetimeFigureOut">
              <a:rPr lang="en-US" smtClean="0"/>
              <a:t>8/21/2024</a:t>
            </a:fld>
            <a:endParaRPr lang="en-US"/>
          </a:p>
        </p:txBody>
      </p:sp>
      <p:sp>
        <p:nvSpPr>
          <p:cNvPr id="5" name="Footer Placeholder 4">
            <a:extLst>
              <a:ext uri="{FF2B5EF4-FFF2-40B4-BE49-F238E27FC236}">
                <a16:creationId xmlns:a16="http://schemas.microsoft.com/office/drawing/2014/main" id="{5AB82B87-2E47-00BB-C76B-72C69468D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B88E166-974B-8BC6-96B7-E2484D048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6B7060-B59A-4AD7-BDEE-4B48A63C2FC0}" type="slidenum">
              <a:rPr lang="en-US" smtClean="0"/>
              <a:t>‹#›</a:t>
            </a:fld>
            <a:endParaRPr lang="en-US"/>
          </a:p>
        </p:txBody>
      </p:sp>
    </p:spTree>
    <p:extLst>
      <p:ext uri="{BB962C8B-B14F-4D97-AF65-F5344CB8AC3E}">
        <p14:creationId xmlns:p14="http://schemas.microsoft.com/office/powerpoint/2010/main" val="1969982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jpeg"/><Relationship Id="rId3" Type="http://schemas.openxmlformats.org/officeDocument/2006/relationships/hyperlink" Target="mailto:subba-reddy.oota@inria.fr" TargetMode="External"/><Relationship Id="rId7" Type="http://schemas.openxmlformats.org/officeDocument/2006/relationships/image" Target="../media/image2.png"/><Relationship Id="rId12"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jpg"/><Relationship Id="rId5" Type="http://schemas.openxmlformats.org/officeDocument/2006/relationships/hyperlink" Target="mailto:flek@bit.uni-bonn.de" TargetMode="External"/><Relationship Id="rId10" Type="http://schemas.openxmlformats.org/officeDocument/2006/relationships/image" Target="../media/image5.png"/><Relationship Id="rId4" Type="http://schemas.openxmlformats.org/officeDocument/2006/relationships/hyperlink" Target="mailto:gmanish@microsoft.com" TargetMode="External"/><Relationship Id="rId9" Type="http://schemas.openxmlformats.org/officeDocument/2006/relationships/image" Target="../media/image4.jpeg"/><Relationship Id="rId14"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aclanthology.org/2023.blackboxnlp-1.0.pdf"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inria.hal.science/hal-02131630/"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905.06316"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hyperlink" Target="https://arxiv.org/abs/1905.06316"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hyperlink" Target="https://arxiv.org/abs/1905.0631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hyperlink" Target="https://arxiv.org/abs/1905.06316"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hyperlink" Target="https://proceedings.neurips.cc/paper/2019/file/749a8e6c231831ef7756db230b4359c8-Paper.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2205.01404.pdf"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penreview.net/pdf?id=A79jAS4MeW9"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openreview.net/pdf?id=A79jAS4MeW9"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clanthology.org/2023.findings-emnlp.477/"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aclanthology.org/2023.findings-emnlp.477/" TargetMode="External"/><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hyperlink" Target="https://proceedings.neurips.cc/paper/2019/file/2b8501af7b64d1aaae7dd832805f0709-Paper.pdf" TargetMode="External"/><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proceedings.neurips.cc/paper/2019/file/2b8501af7b64d1aaae7dd832805f0709-Paper.pdf" TargetMode="External"/><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hyperlink" Target="https://arxiv.org/abs/1910.10683"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hyperlink" Target="https://arxiv.org/abs/1910.10683"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hyperlink" Target="https://www.ijcai.org/proceedings/2023/0577.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hyperlink" Target="https://arxiv.org/abs/2005.14165" TargetMode="Externa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f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2301.10297.pdf"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openreview.net/pdf?id=gEZrGCozdqR"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openreview.net/pdf?id=gEZrGCozdqR"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openreview.net/pdf?id=gEZrGCozdqR"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hyperlink" Target="https://openreview.net/pdf?id=gEZrGCozdqR"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2312.04333.pdf"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312.00575.pdf"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306.04528.pdf"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306.05087.pdf" TargetMode="External"/><Relationship Id="rId7"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310.01783"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proceedings.neurips.cc/paper_files/paper/2017/file/3f5ee243547dee91fbd053c1c4a845aa-Paper.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7"/>
          <p:cNvSpPr txBox="1">
            <a:spLocks noGrp="1"/>
          </p:cNvSpPr>
          <p:nvPr>
            <p:ph type="ctrTitle"/>
          </p:nvPr>
        </p:nvSpPr>
        <p:spPr>
          <a:xfrm>
            <a:off x="0" y="1235338"/>
            <a:ext cx="12265889" cy="1022879"/>
          </a:xfrm>
          <a:prstGeom prst="rect">
            <a:avLst/>
          </a:prstGeom>
          <a:noFill/>
          <a:ln>
            <a:noFill/>
          </a:ln>
        </p:spPr>
        <p:txBody>
          <a:bodyPr spcFirstLastPara="1" vert="horz" wrap="square" lIns="91433" tIns="45700" rIns="91433" bIns="45700" rtlCol="0" anchor="b" anchorCtr="0">
            <a:normAutofit fontScale="90000"/>
          </a:bodyPr>
          <a:lstStyle/>
          <a:p>
            <a:pPr>
              <a:spcBef>
                <a:spcPts val="0"/>
              </a:spcBef>
              <a:buClr>
                <a:srgbClr val="FF0000"/>
              </a:buClr>
              <a:buSzPct val="100000"/>
            </a:pPr>
            <a:r>
              <a:rPr lang="en-US" sz="6400" b="1">
                <a:solidFill>
                  <a:schemeClr val="accent2">
                    <a:lumMod val="75000"/>
                  </a:schemeClr>
                </a:solidFill>
                <a:latin typeface="Calibri"/>
                <a:cs typeface="Calibri"/>
                <a:sym typeface="Calibri"/>
              </a:rPr>
              <a:t>Recent trends in large language models</a:t>
            </a:r>
            <a:endParaRPr lang="en-US" sz="4000">
              <a:solidFill>
                <a:schemeClr val="accent2">
                  <a:lumMod val="75000"/>
                </a:schemeClr>
              </a:solidFill>
            </a:endParaRPr>
          </a:p>
        </p:txBody>
      </p:sp>
      <p:sp>
        <p:nvSpPr>
          <p:cNvPr id="198" name="Google Shape;198;p37"/>
          <p:cNvSpPr txBox="1">
            <a:spLocks noGrp="1"/>
          </p:cNvSpPr>
          <p:nvPr>
            <p:ph type="subTitle" idx="1"/>
          </p:nvPr>
        </p:nvSpPr>
        <p:spPr>
          <a:xfrm>
            <a:off x="849299" y="2551450"/>
            <a:ext cx="10845800" cy="1660332"/>
          </a:xfrm>
          <a:prstGeom prst="rect">
            <a:avLst/>
          </a:prstGeom>
          <a:noFill/>
          <a:ln>
            <a:noFill/>
          </a:ln>
        </p:spPr>
        <p:txBody>
          <a:bodyPr spcFirstLastPara="1" vert="horz" wrap="square" lIns="91433" tIns="45700" rIns="91433" bIns="45700" rtlCol="0" anchor="t" anchorCtr="0">
            <a:normAutofit/>
          </a:bodyPr>
          <a:lstStyle/>
          <a:p>
            <a:pPr>
              <a:spcBef>
                <a:spcPts val="0"/>
              </a:spcBef>
              <a:buClr>
                <a:srgbClr val="00B0F0"/>
              </a:buClr>
              <a:buSzPct val="100000"/>
            </a:pPr>
            <a:r>
              <a:rPr lang="en-US" sz="2800">
                <a:solidFill>
                  <a:srgbClr val="00B0F0"/>
                </a:solidFill>
              </a:rPr>
              <a:t>Mounika Marreddy</a:t>
            </a:r>
            <a:r>
              <a:rPr lang="en-US" sz="2800" baseline="30000">
                <a:solidFill>
                  <a:srgbClr val="00B0F0"/>
                </a:solidFill>
              </a:rPr>
              <a:t>1</a:t>
            </a:r>
            <a:r>
              <a:rPr lang="en-US" sz="2800">
                <a:solidFill>
                  <a:srgbClr val="00B0F0"/>
                </a:solidFill>
              </a:rPr>
              <a:t>, Subba Reddy Oota</a:t>
            </a:r>
            <a:r>
              <a:rPr lang="en-US" sz="2800" baseline="30000">
                <a:solidFill>
                  <a:srgbClr val="00B0F0"/>
                </a:solidFill>
              </a:rPr>
              <a:t>2</a:t>
            </a:r>
            <a:r>
              <a:rPr lang="en-US" sz="2800">
                <a:solidFill>
                  <a:srgbClr val="00B0F0"/>
                </a:solidFill>
              </a:rPr>
              <a:t>, Manish Gupta</a:t>
            </a:r>
            <a:r>
              <a:rPr lang="en-US" sz="2800" baseline="30000">
                <a:solidFill>
                  <a:srgbClr val="00B0F0"/>
                </a:solidFill>
              </a:rPr>
              <a:t>3</a:t>
            </a:r>
            <a:r>
              <a:rPr lang="en-US" sz="2800">
                <a:solidFill>
                  <a:srgbClr val="00B0F0"/>
                </a:solidFill>
              </a:rPr>
              <a:t>, Lucie Flek</a:t>
            </a:r>
            <a:r>
              <a:rPr lang="en-US" sz="2800" baseline="30000">
                <a:solidFill>
                  <a:srgbClr val="00B0F0"/>
                </a:solidFill>
              </a:rPr>
              <a:t>1</a:t>
            </a:r>
            <a:endParaRPr lang="en-US"/>
          </a:p>
          <a:p>
            <a:pPr>
              <a:spcBef>
                <a:spcPts val="1067"/>
              </a:spcBef>
              <a:buClr>
                <a:schemeClr val="dk1"/>
              </a:buClr>
              <a:buSzPct val="100000"/>
            </a:pPr>
            <a:endParaRPr lang="en-US" sz="1333" baseline="30000">
              <a:solidFill>
                <a:srgbClr val="00B050"/>
              </a:solidFill>
            </a:endParaRPr>
          </a:p>
          <a:p>
            <a:pPr>
              <a:spcBef>
                <a:spcPts val="1067"/>
              </a:spcBef>
              <a:buClr>
                <a:srgbClr val="00B050"/>
              </a:buClr>
              <a:buSzPct val="100000"/>
            </a:pPr>
            <a:r>
              <a:rPr lang="en-US" sz="2267" baseline="30000">
                <a:solidFill>
                  <a:srgbClr val="00B050"/>
                </a:solidFill>
              </a:rPr>
              <a:t>1</a:t>
            </a:r>
            <a:r>
              <a:rPr lang="en-US" sz="2267">
                <a:solidFill>
                  <a:srgbClr val="00B050"/>
                </a:solidFill>
              </a:rPr>
              <a:t>University of Bonn, Germany; </a:t>
            </a:r>
            <a:r>
              <a:rPr lang="en-US" sz="2267" baseline="30000">
                <a:solidFill>
                  <a:srgbClr val="00B050"/>
                </a:solidFill>
              </a:rPr>
              <a:t>2</a:t>
            </a:r>
            <a:r>
              <a:rPr lang="en-US" sz="2267">
                <a:solidFill>
                  <a:srgbClr val="00B050"/>
                </a:solidFill>
              </a:rPr>
              <a:t>Inria Bordeaux, France;  </a:t>
            </a:r>
            <a:r>
              <a:rPr lang="en-US" sz="2267" baseline="30000">
                <a:solidFill>
                  <a:srgbClr val="00B050"/>
                </a:solidFill>
              </a:rPr>
              <a:t>3</a:t>
            </a:r>
            <a:r>
              <a:rPr lang="en-US" sz="2267">
                <a:solidFill>
                  <a:srgbClr val="00B050"/>
                </a:solidFill>
              </a:rPr>
              <a:t>Microsoft, India</a:t>
            </a:r>
            <a:endParaRPr lang="en-US" sz="1467"/>
          </a:p>
          <a:p>
            <a:pPr>
              <a:spcBef>
                <a:spcPts val="1067"/>
              </a:spcBef>
              <a:buClr>
                <a:schemeClr val="dk1"/>
              </a:buClr>
              <a:buSzPct val="66666"/>
            </a:pPr>
            <a:r>
              <a:rPr lang="en-US" sz="1800">
                <a:hlinkClick r:id="rId3"/>
              </a:rPr>
              <a:t>mmarredd@uni-bonn.de, subba-reddy.oota@inria.fr</a:t>
            </a:r>
            <a:r>
              <a:rPr lang="en-US" sz="1800"/>
              <a:t>, </a:t>
            </a:r>
            <a:r>
              <a:rPr lang="en-US" sz="1800">
                <a:hlinkClick r:id="rId4"/>
              </a:rPr>
              <a:t>gmanish@microsoft.com</a:t>
            </a:r>
            <a:r>
              <a:rPr lang="en-US" sz="1800"/>
              <a:t>, </a:t>
            </a:r>
            <a:r>
              <a:rPr lang="en-US" sz="1800">
                <a:hlinkClick r:id="rId5"/>
              </a:rPr>
              <a:t>flek@bit.uni-bonn.de</a:t>
            </a:r>
            <a:r>
              <a:rPr lang="en-US" sz="1800"/>
              <a:t> </a:t>
            </a:r>
          </a:p>
        </p:txBody>
      </p:sp>
      <p:sp>
        <p:nvSpPr>
          <p:cNvPr id="199" name="Google Shape;199;p37"/>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
        <p:nvSpPr>
          <p:cNvPr id="200" name="Google Shape;200;p37"/>
          <p:cNvSpPr txBox="1">
            <a:spLocks noGrp="1"/>
          </p:cNvSpPr>
          <p:nvPr>
            <p:ph type="sldNum" idx="12"/>
          </p:nvPr>
        </p:nvSpPr>
        <p:spPr>
          <a:xfrm>
            <a:off x="8610600" y="6356351"/>
            <a:ext cx="2743200" cy="365200"/>
          </a:xfrm>
          <a:prstGeom prst="rect">
            <a:avLst/>
          </a:prstGeom>
          <a:noFill/>
          <a:ln>
            <a:noFill/>
          </a:ln>
        </p:spPr>
        <p:txBody>
          <a:bodyPr spcFirstLastPara="1" vert="horz" wrap="square" lIns="91433" tIns="45700" rIns="91433" bIns="45700" rtlCol="0" anchor="ctr" anchorCtr="0">
            <a:noAutofit/>
          </a:bodyPr>
          <a:lstStyle/>
          <a:p>
            <a:pPr>
              <a:buClr>
                <a:srgbClr val="888888"/>
              </a:buClr>
              <a:buSzPts val="900"/>
            </a:pPr>
            <a:fld id="{00000000-1234-1234-1234-123412341234}" type="slidenum">
              <a:rPr lang="en" smtClean="0">
                <a:solidFill>
                  <a:srgbClr val="888888"/>
                </a:solidFill>
                <a:latin typeface="Calibri"/>
                <a:ea typeface="Calibri"/>
                <a:cs typeface="Calibri"/>
                <a:sym typeface="Calibri"/>
              </a:rPr>
              <a:pPr>
                <a:buClr>
                  <a:srgbClr val="888888"/>
                </a:buClr>
                <a:buSzPts val="900"/>
              </a:pPr>
              <a:t>1</a:t>
            </a:fld>
            <a:endParaRPr lang="en">
              <a:solidFill>
                <a:srgbClr val="888888"/>
              </a:solidFill>
              <a:latin typeface="Calibri"/>
              <a:ea typeface="Calibri"/>
              <a:cs typeface="Calibri"/>
              <a:sym typeface="Calibri"/>
            </a:endParaRPr>
          </a:p>
        </p:txBody>
      </p:sp>
      <p:pic>
        <p:nvPicPr>
          <p:cNvPr id="5" name="Picture 4" descr="Logo&#10;&#10;Description automatically generated">
            <a:extLst>
              <a:ext uri="{FF2B5EF4-FFF2-40B4-BE49-F238E27FC236}">
                <a16:creationId xmlns:a16="http://schemas.microsoft.com/office/drawing/2014/main" id="{28EB18A9-6969-70DB-5190-12F2FA484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1494" y="89782"/>
            <a:ext cx="1341045" cy="777409"/>
          </a:xfrm>
          <a:prstGeom prst="rect">
            <a:avLst/>
          </a:prstGeom>
        </p:spPr>
      </p:pic>
      <p:pic>
        <p:nvPicPr>
          <p:cNvPr id="7" name="Graphic 6">
            <a:extLst>
              <a:ext uri="{FF2B5EF4-FFF2-40B4-BE49-F238E27FC236}">
                <a16:creationId xmlns:a16="http://schemas.microsoft.com/office/drawing/2014/main" id="{52CC08C5-C3FE-E34E-D6D3-ADF38C9A40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661" y="124242"/>
            <a:ext cx="1866900" cy="742950"/>
          </a:xfrm>
          <a:prstGeom prst="rect">
            <a:avLst/>
          </a:prstGeom>
        </p:spPr>
      </p:pic>
      <p:pic>
        <p:nvPicPr>
          <p:cNvPr id="8" name="Picture 6" descr="Microsoft Unveils a New Look - The Official Microsoft Blog">
            <a:extLst>
              <a:ext uri="{FF2B5EF4-FFF2-40B4-BE49-F238E27FC236}">
                <a16:creationId xmlns:a16="http://schemas.microsoft.com/office/drawing/2014/main" id="{41A8EB45-E1B0-C918-8047-ED86FF46EA3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2" t="22176" r="9282" b="22741"/>
          <a:stretch/>
        </p:blipFill>
        <p:spPr bwMode="auto">
          <a:xfrm>
            <a:off x="6935735" y="63120"/>
            <a:ext cx="298931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rrow with white text&#10;&#10;Description automatically generated">
            <a:extLst>
              <a:ext uri="{FF2B5EF4-FFF2-40B4-BE49-F238E27FC236}">
                <a16:creationId xmlns:a16="http://schemas.microsoft.com/office/drawing/2014/main" id="{92E23D9D-1E06-7F65-D3E1-756E22F6D9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2315" y="105192"/>
            <a:ext cx="2108350" cy="742950"/>
          </a:xfrm>
          <a:prstGeom prst="rect">
            <a:avLst/>
          </a:prstGeom>
        </p:spPr>
      </p:pic>
      <p:grpSp>
        <p:nvGrpSpPr>
          <p:cNvPr id="15" name="Group 14">
            <a:extLst>
              <a:ext uri="{FF2B5EF4-FFF2-40B4-BE49-F238E27FC236}">
                <a16:creationId xmlns:a16="http://schemas.microsoft.com/office/drawing/2014/main" id="{744E83BE-C77F-D888-CE82-7E8CF0C637D0}"/>
              </a:ext>
            </a:extLst>
          </p:cNvPr>
          <p:cNvGrpSpPr/>
          <p:nvPr/>
        </p:nvGrpSpPr>
        <p:grpSpPr>
          <a:xfrm>
            <a:off x="3035782" y="4576478"/>
            <a:ext cx="6472833" cy="1307734"/>
            <a:chOff x="3653391" y="4571362"/>
            <a:chExt cx="6472833" cy="1307734"/>
          </a:xfrm>
        </p:grpSpPr>
        <p:grpSp>
          <p:nvGrpSpPr>
            <p:cNvPr id="4" name="Group 3">
              <a:extLst>
                <a:ext uri="{FF2B5EF4-FFF2-40B4-BE49-F238E27FC236}">
                  <a16:creationId xmlns:a16="http://schemas.microsoft.com/office/drawing/2014/main" id="{328099EF-9FE9-DD5C-95C5-4F162D83C2F9}"/>
                </a:ext>
              </a:extLst>
            </p:cNvPr>
            <p:cNvGrpSpPr/>
            <p:nvPr/>
          </p:nvGrpSpPr>
          <p:grpSpPr>
            <a:xfrm>
              <a:off x="5397113" y="4571363"/>
              <a:ext cx="2981348" cy="1307733"/>
              <a:chOff x="5985164" y="4562127"/>
              <a:chExt cx="2981348" cy="1307733"/>
            </a:xfrm>
          </p:grpSpPr>
          <p:pic>
            <p:nvPicPr>
              <p:cNvPr id="201" name="Google Shape;201;p37" descr="A picture containing person, wall, indoor, person&#10;&#10;Description automatically generated"/>
              <p:cNvPicPr preferRelativeResize="0"/>
              <p:nvPr/>
            </p:nvPicPr>
            <p:blipFill rotWithShape="1">
              <a:blip r:embed="rId11">
                <a:alphaModFix/>
              </a:blip>
              <a:srcRect/>
              <a:stretch/>
            </p:blipFill>
            <p:spPr>
              <a:xfrm>
                <a:off x="5985164" y="4562128"/>
                <a:ext cx="1233584" cy="1307732"/>
              </a:xfrm>
              <a:prstGeom prst="rect">
                <a:avLst/>
              </a:prstGeom>
              <a:noFill/>
              <a:ln>
                <a:noFill/>
              </a:ln>
            </p:spPr>
          </p:pic>
          <p:pic>
            <p:nvPicPr>
              <p:cNvPr id="203" name="Google Shape;203;p37" descr="A picture containing person, person, wall, indoor&#10;&#10;Description automatically generated"/>
              <p:cNvPicPr preferRelativeResize="0"/>
              <p:nvPr/>
            </p:nvPicPr>
            <p:blipFill rotWithShape="1">
              <a:blip r:embed="rId12">
                <a:alphaModFix/>
              </a:blip>
              <a:srcRect/>
              <a:stretch/>
            </p:blipFill>
            <p:spPr>
              <a:xfrm>
                <a:off x="7790412" y="4562127"/>
                <a:ext cx="1176100" cy="1307733"/>
              </a:xfrm>
              <a:prstGeom prst="rect">
                <a:avLst/>
              </a:prstGeom>
              <a:noFill/>
              <a:ln>
                <a:noFill/>
              </a:ln>
            </p:spPr>
          </p:pic>
        </p:grpSp>
        <p:pic>
          <p:nvPicPr>
            <p:cNvPr id="12" name="Picture 11" descr="A person taking a selfie&#10;&#10;Description automatically generated">
              <a:extLst>
                <a:ext uri="{FF2B5EF4-FFF2-40B4-BE49-F238E27FC236}">
                  <a16:creationId xmlns:a16="http://schemas.microsoft.com/office/drawing/2014/main" id="{2E5B6660-94CF-C866-2CEC-A080DBFDCAC9}"/>
                </a:ext>
              </a:extLst>
            </p:cNvPr>
            <p:cNvPicPr>
              <a:picLocks noChangeAspect="1"/>
            </p:cNvPicPr>
            <p:nvPr/>
          </p:nvPicPr>
          <p:blipFill rotWithShape="1">
            <a:blip r:embed="rId13">
              <a:extLst>
                <a:ext uri="{28A0092B-C50C-407E-A947-70E740481C1C}">
                  <a14:useLocalDpi xmlns:a14="http://schemas.microsoft.com/office/drawing/2010/main" val="0"/>
                </a:ext>
              </a:extLst>
            </a:blip>
            <a:srcRect l="16898" t="23642" r="31280" b="20762"/>
            <a:stretch/>
          </p:blipFill>
          <p:spPr>
            <a:xfrm>
              <a:off x="3653391" y="4571363"/>
              <a:ext cx="1176100" cy="1307732"/>
            </a:xfrm>
            <a:prstGeom prst="rect">
              <a:avLst/>
            </a:prstGeom>
          </p:spPr>
        </p:pic>
        <p:pic>
          <p:nvPicPr>
            <p:cNvPr id="14" name="Picture 13" descr="A person smiling at camera&#10;&#10;Description automatically generated">
              <a:extLst>
                <a:ext uri="{FF2B5EF4-FFF2-40B4-BE49-F238E27FC236}">
                  <a16:creationId xmlns:a16="http://schemas.microsoft.com/office/drawing/2014/main" id="{51FA44B8-5E32-02D8-6444-C3B13FBFC904}"/>
                </a:ext>
              </a:extLst>
            </p:cNvPr>
            <p:cNvPicPr>
              <a:picLocks noChangeAspect="1"/>
            </p:cNvPicPr>
            <p:nvPr/>
          </p:nvPicPr>
          <p:blipFill rotWithShape="1">
            <a:blip r:embed="rId14">
              <a:extLst>
                <a:ext uri="{28A0092B-C50C-407E-A947-70E740481C1C}">
                  <a14:useLocalDpi xmlns:a14="http://schemas.microsoft.com/office/drawing/2010/main" val="0"/>
                </a:ext>
              </a:extLst>
            </a:blip>
            <a:srcRect l="3698" t="7083" r="31042" b="36389"/>
            <a:stretch/>
          </p:blipFill>
          <p:spPr>
            <a:xfrm flipH="1">
              <a:off x="8950125" y="4571362"/>
              <a:ext cx="1176099" cy="130773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585ED-752A-9E6A-DACF-98CBA3E01ED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D4B1686-9EE7-2821-416F-5F9362697800}"/>
              </a:ext>
            </a:extLst>
          </p:cNvPr>
          <p:cNvSpPr>
            <a:spLocks noGrp="1"/>
          </p:cNvSpPr>
          <p:nvPr>
            <p:ph type="title"/>
          </p:nvPr>
        </p:nvSpPr>
        <p:spPr>
          <a:xfrm>
            <a:off x="838200" y="365125"/>
            <a:ext cx="10515600" cy="706293"/>
          </a:xfrm>
        </p:spPr>
        <p:txBody>
          <a:bodyPr>
            <a:normAutofit/>
          </a:bodyPr>
          <a:lstStyle/>
          <a:p>
            <a:r>
              <a:rPr lang="en-US" sz="2800" b="1">
                <a:latin typeface="Helvetica Neue"/>
              </a:rPr>
              <a:t>Fine tuning: tune pretrain language model on a task</a:t>
            </a:r>
          </a:p>
        </p:txBody>
      </p:sp>
      <p:pic>
        <p:nvPicPr>
          <p:cNvPr id="5" name="Picture 4" descr="A diagram of a block diagram&#10;&#10;Description automatically generated">
            <a:extLst>
              <a:ext uri="{FF2B5EF4-FFF2-40B4-BE49-F238E27FC236}">
                <a16:creationId xmlns:a16="http://schemas.microsoft.com/office/drawing/2014/main" id="{EA07D8AC-82D8-CB15-2CC3-8C5F16015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35" y="1335132"/>
            <a:ext cx="9656225" cy="4695096"/>
          </a:xfrm>
          <a:prstGeom prst="rect">
            <a:avLst/>
          </a:prstGeom>
        </p:spPr>
      </p:pic>
    </p:spTree>
    <p:extLst>
      <p:ext uri="{BB962C8B-B14F-4D97-AF65-F5344CB8AC3E}">
        <p14:creationId xmlns:p14="http://schemas.microsoft.com/office/powerpoint/2010/main" val="347880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78422AC3-100F-41EF-0459-24C2254AB8A3}"/>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0D8C02B9-BB7A-9BD4-A189-19D75155AB79}"/>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2452CD53-BAF0-5C7A-B5E4-176630990250}"/>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solidFill>
                  <a:srgbClr val="FF0000"/>
                </a:solidFill>
              </a:rPr>
              <a:t>Emerging abilities of language models and why they are effective? [25 min]</a:t>
            </a:r>
          </a:p>
          <a:p>
            <a:pPr marL="846646" lvl="1" indent="-228594">
              <a:spcBef>
                <a:spcPts val="0"/>
              </a:spcBef>
              <a:buSzPts val="2100"/>
            </a:pPr>
            <a:r>
              <a:rPr lang="en"/>
              <a:t>Analyzing and Interpreting language models</a:t>
            </a:r>
          </a:p>
          <a:p>
            <a:pPr marL="237061" indent="-228594">
              <a:spcBef>
                <a:spcPts val="0"/>
              </a:spcBef>
              <a:buSzPts val="2100"/>
            </a:pPr>
            <a:r>
              <a:rPr lang="en"/>
              <a:t>Text-to-Text Transfer Transformer, </a:t>
            </a:r>
            <a:r>
              <a:rPr lang="en-US"/>
              <a:t>Prompting, Instruction-tuning [1 hour]</a:t>
            </a:r>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3BAD14BC-D640-99D3-A737-DA36ABE0FDFD}"/>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11</a:t>
            </a:fld>
            <a:endParaRPr/>
          </a:p>
        </p:txBody>
      </p:sp>
      <p:sp>
        <p:nvSpPr>
          <p:cNvPr id="2" name="Google Shape;199;p37">
            <a:extLst>
              <a:ext uri="{FF2B5EF4-FFF2-40B4-BE49-F238E27FC236}">
                <a16:creationId xmlns:a16="http://schemas.microsoft.com/office/drawing/2014/main" id="{45C2BA79-B0BC-F572-EAE2-8BA0D4C3CD76}"/>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167683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9F1974BB-29AC-16DE-DF2A-2A75D3FCB1C6}"/>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C35E58D8-EAFC-94F5-A8E9-C2F1F858362C}"/>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752B56F6-CE92-841C-E69A-FC9D21BA09CE}"/>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solidFill>
                  <a:srgbClr val="FF0000"/>
                </a:solidFill>
              </a:rPr>
              <a:t>Emerging abilities of language models and why they are effective? [25 min]</a:t>
            </a:r>
          </a:p>
          <a:p>
            <a:pPr marL="846646" lvl="1" indent="-228594">
              <a:spcBef>
                <a:spcPts val="0"/>
              </a:spcBef>
              <a:buSzPts val="2100"/>
            </a:pPr>
            <a:r>
              <a:rPr lang="en">
                <a:solidFill>
                  <a:srgbClr val="FF0000"/>
                </a:solidFill>
              </a:rPr>
              <a:t>Analyzing and Interpreting language models</a:t>
            </a:r>
          </a:p>
          <a:p>
            <a:pPr marL="237061" indent="-228594">
              <a:spcBef>
                <a:spcPts val="0"/>
              </a:spcBef>
              <a:buSzPts val="2100"/>
            </a:pPr>
            <a:r>
              <a:rPr lang="en"/>
              <a:t>Text-to-Text Transfer Transformer, </a:t>
            </a:r>
            <a:r>
              <a:rPr lang="en-US"/>
              <a:t>Prompting, Instruction-tuning [1 hour]</a:t>
            </a:r>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163625D7-BB0F-5632-133D-775C1B1B019D}"/>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12</a:t>
            </a:fld>
            <a:endParaRPr/>
          </a:p>
        </p:txBody>
      </p:sp>
      <p:sp>
        <p:nvSpPr>
          <p:cNvPr id="2" name="Google Shape;199;p37">
            <a:extLst>
              <a:ext uri="{FF2B5EF4-FFF2-40B4-BE49-F238E27FC236}">
                <a16:creationId xmlns:a16="http://schemas.microsoft.com/office/drawing/2014/main" id="{AF1893B5-69DA-F2A0-C3D9-28163F243F3A}"/>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134929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253344-1E85-8B4A-2F65-BD5085A6332A}"/>
              </a:ext>
            </a:extLst>
          </p:cNvPr>
          <p:cNvSpPr txBox="1">
            <a:spLocks/>
          </p:cNvSpPr>
          <p:nvPr/>
        </p:nvSpPr>
        <p:spPr>
          <a:xfrm>
            <a:off x="219363" y="325175"/>
            <a:ext cx="10515600" cy="559003"/>
          </a:xfrm>
          <a:prstGeom prst="rect">
            <a:avLst/>
          </a:prstGeom>
          <a:noFill/>
          <a:ln>
            <a:noFill/>
          </a:ln>
        </p:spPr>
        <p:txBody>
          <a:bodyPr spcFirstLastPara="1" vert="horz" wrap="square" lIns="68575" tIns="34275" rIns="68575" bIns="34275" rtlCol="0" anchor="ctr" anchorCtr="0">
            <a:normAutofit/>
          </a:bodyPr>
          <a:lstStyle>
            <a:lvl1pPr lvl="0" algn="l" defTabSz="914400" rtl="0" eaLnBrk="1" latinLnBrk="0" hangingPunct="1">
              <a:lnSpc>
                <a:spcPct val="90000"/>
              </a:lnSpc>
              <a:spcBef>
                <a:spcPts val="0"/>
              </a:spcBef>
              <a:spcAft>
                <a:spcPts val="0"/>
              </a:spcAft>
              <a:buClr>
                <a:schemeClr val="dk1"/>
              </a:buClr>
              <a:buSzPts val="1400"/>
              <a:buNone/>
              <a:defRPr sz="4400" kern="1200">
                <a:solidFill>
                  <a:schemeClr val="tx1"/>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sz="2800" b="1">
                <a:latin typeface="Helvetica Neue" panose="020B0604020202020204" charset="0"/>
              </a:rPr>
              <a:t>Analyzing and Interpreting LMs</a:t>
            </a:r>
            <a:endParaRPr lang="en-US" sz="2800" dirty="0">
              <a:latin typeface="Helvetica Neue" panose="020B0604020202020204" charset="0"/>
            </a:endParaRPr>
          </a:p>
        </p:txBody>
      </p:sp>
      <p:sp>
        <p:nvSpPr>
          <p:cNvPr id="6" name="Oval 5">
            <a:extLst>
              <a:ext uri="{FF2B5EF4-FFF2-40B4-BE49-F238E27FC236}">
                <a16:creationId xmlns:a16="http://schemas.microsoft.com/office/drawing/2014/main" id="{F9104269-A6C0-9B54-7C0C-E6FB494F0535}"/>
              </a:ext>
            </a:extLst>
          </p:cNvPr>
          <p:cNvSpPr/>
          <p:nvPr/>
        </p:nvSpPr>
        <p:spPr>
          <a:xfrm>
            <a:off x="219363" y="2466109"/>
            <a:ext cx="3103418" cy="140392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 Interpretability </a:t>
            </a:r>
          </a:p>
        </p:txBody>
      </p:sp>
      <p:sp>
        <p:nvSpPr>
          <p:cNvPr id="7" name="Oval 6">
            <a:extLst>
              <a:ext uri="{FF2B5EF4-FFF2-40B4-BE49-F238E27FC236}">
                <a16:creationId xmlns:a16="http://schemas.microsoft.com/office/drawing/2014/main" id="{C7AF5A17-2C48-EA22-60B2-909E51D50301}"/>
              </a:ext>
            </a:extLst>
          </p:cNvPr>
          <p:cNvSpPr/>
          <p:nvPr/>
        </p:nvSpPr>
        <p:spPr>
          <a:xfrm>
            <a:off x="4444999" y="2466109"/>
            <a:ext cx="3103418" cy="1403928"/>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Behavioural Interpretability</a:t>
            </a:r>
          </a:p>
        </p:txBody>
      </p:sp>
      <p:sp>
        <p:nvSpPr>
          <p:cNvPr id="8" name="Oval 7">
            <a:extLst>
              <a:ext uri="{FF2B5EF4-FFF2-40B4-BE49-F238E27FC236}">
                <a16:creationId xmlns:a16="http://schemas.microsoft.com/office/drawing/2014/main" id="{79985225-7274-7099-3721-13401079E907}"/>
              </a:ext>
            </a:extLst>
          </p:cNvPr>
          <p:cNvSpPr/>
          <p:nvPr/>
        </p:nvSpPr>
        <p:spPr>
          <a:xfrm>
            <a:off x="8670635" y="2466109"/>
            <a:ext cx="3103418" cy="1403928"/>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Mechanistic Interpretability</a:t>
            </a:r>
          </a:p>
        </p:txBody>
      </p:sp>
      <p:sp>
        <p:nvSpPr>
          <p:cNvPr id="9" name="Google Shape;187;g2978e5e2abf_0_59">
            <a:extLst>
              <a:ext uri="{FF2B5EF4-FFF2-40B4-BE49-F238E27FC236}">
                <a16:creationId xmlns:a16="http://schemas.microsoft.com/office/drawing/2014/main" id="{28389E03-9C36-3661-A76B-B0BF945FE166}"/>
              </a:ext>
            </a:extLst>
          </p:cNvPr>
          <p:cNvSpPr/>
          <p:nvPr/>
        </p:nvSpPr>
        <p:spPr>
          <a:xfrm>
            <a:off x="158171" y="3948870"/>
            <a:ext cx="3225801"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b="1">
                <a:solidFill>
                  <a:srgbClr val="00B0F0"/>
                </a:solidFill>
                <a:latin typeface="Helvetica Neue"/>
                <a:ea typeface="Helvetica Neue"/>
                <a:cs typeface="Helvetica Neue"/>
                <a:sym typeface="Helvetica Neue"/>
              </a:rPr>
              <a:t>Analysis of representations via probing</a:t>
            </a:r>
            <a:endParaRPr b="1" i="0" u="none" strike="noStrike" cap="none">
              <a:solidFill>
                <a:srgbClr val="00B0F0"/>
              </a:solidFill>
              <a:latin typeface="Helvetica Neue"/>
              <a:ea typeface="Helvetica Neue"/>
              <a:cs typeface="Helvetica Neue"/>
              <a:sym typeface="Helvetica Neue"/>
            </a:endParaRPr>
          </a:p>
        </p:txBody>
      </p:sp>
      <p:sp>
        <p:nvSpPr>
          <p:cNvPr id="10" name="Google Shape;187;g2978e5e2abf_0_59">
            <a:extLst>
              <a:ext uri="{FF2B5EF4-FFF2-40B4-BE49-F238E27FC236}">
                <a16:creationId xmlns:a16="http://schemas.microsoft.com/office/drawing/2014/main" id="{4F1F4E8E-7493-21BD-52B0-96E1FA22606E}"/>
              </a:ext>
            </a:extLst>
          </p:cNvPr>
          <p:cNvSpPr/>
          <p:nvPr/>
        </p:nvSpPr>
        <p:spPr>
          <a:xfrm>
            <a:off x="4480738" y="3948870"/>
            <a:ext cx="3225801"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b="1">
                <a:solidFill>
                  <a:srgbClr val="92D050"/>
                </a:solidFill>
                <a:latin typeface="Helvetica Neue"/>
                <a:ea typeface="Helvetica Neue"/>
                <a:cs typeface="Helvetica Neue"/>
                <a:sym typeface="Helvetica Neue"/>
              </a:rPr>
              <a:t>Bridging language models and brain</a:t>
            </a:r>
            <a:endParaRPr b="1" i="0" u="none" strike="noStrike" cap="none">
              <a:solidFill>
                <a:srgbClr val="92D050"/>
              </a:solidFill>
              <a:latin typeface="Helvetica Neue"/>
              <a:ea typeface="Helvetica Neue"/>
              <a:cs typeface="Helvetica Neue"/>
              <a:sym typeface="Helvetica Neue"/>
            </a:endParaRPr>
          </a:p>
        </p:txBody>
      </p:sp>
      <p:sp>
        <p:nvSpPr>
          <p:cNvPr id="11" name="Google Shape;187;g2978e5e2abf_0_59">
            <a:extLst>
              <a:ext uri="{FF2B5EF4-FFF2-40B4-BE49-F238E27FC236}">
                <a16:creationId xmlns:a16="http://schemas.microsoft.com/office/drawing/2014/main" id="{51BB9F0C-D58E-8A21-FC6C-A275E88A3989}"/>
              </a:ext>
            </a:extLst>
          </p:cNvPr>
          <p:cNvSpPr/>
          <p:nvPr/>
        </p:nvSpPr>
        <p:spPr>
          <a:xfrm>
            <a:off x="8670635" y="3948870"/>
            <a:ext cx="3225801"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b="1">
                <a:solidFill>
                  <a:srgbClr val="FFC000"/>
                </a:solidFill>
                <a:latin typeface="Helvetica Neue"/>
                <a:ea typeface="Helvetica Neue"/>
                <a:cs typeface="Helvetica Neue"/>
                <a:sym typeface="Helvetica Neue"/>
              </a:rPr>
              <a:t>Robustness</a:t>
            </a:r>
          </a:p>
          <a:p>
            <a:pPr marL="0" marR="0" lvl="0" indent="0" algn="ctr" rtl="0">
              <a:lnSpc>
                <a:spcPct val="100000"/>
              </a:lnSpc>
              <a:spcBef>
                <a:spcPts val="0"/>
              </a:spcBef>
              <a:spcAft>
                <a:spcPts val="0"/>
              </a:spcAft>
              <a:buClr>
                <a:srgbClr val="000000"/>
              </a:buClr>
              <a:buSzPts val="1600"/>
              <a:buFont typeface="Arial"/>
              <a:buNone/>
            </a:pPr>
            <a:r>
              <a:rPr lang="en-SG" b="1" i="0" u="none" strike="noStrike" cap="none">
                <a:solidFill>
                  <a:srgbClr val="FFC000"/>
                </a:solidFill>
                <a:latin typeface="Helvetica Neue"/>
                <a:ea typeface="Helvetica Neue"/>
                <a:cs typeface="Helvetica Neue"/>
                <a:sym typeface="Helvetica Neue"/>
              </a:rPr>
              <a:t>Reverse engineering of neural computations</a:t>
            </a:r>
            <a:endParaRPr b="1" i="0" u="none" strike="noStrike" cap="none">
              <a:solidFill>
                <a:srgbClr val="FFC000"/>
              </a:solidFill>
              <a:latin typeface="Helvetica Neue"/>
              <a:ea typeface="Helvetica Neue"/>
              <a:cs typeface="Helvetica Neue"/>
              <a:sym typeface="Helvetica Neue"/>
            </a:endParaRPr>
          </a:p>
        </p:txBody>
      </p:sp>
      <p:sp>
        <p:nvSpPr>
          <p:cNvPr id="12" name="Google Shape;199;p37">
            <a:extLst>
              <a:ext uri="{FF2B5EF4-FFF2-40B4-BE49-F238E27FC236}">
                <a16:creationId xmlns:a16="http://schemas.microsoft.com/office/drawing/2014/main" id="{6AAE7108-0C82-D6E2-982E-30F383B178CC}"/>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
        <p:nvSpPr>
          <p:cNvPr id="13" name="Google Shape;430;p41">
            <a:extLst>
              <a:ext uri="{FF2B5EF4-FFF2-40B4-BE49-F238E27FC236}">
                <a16:creationId xmlns:a16="http://schemas.microsoft.com/office/drawing/2014/main" id="{AC38559A-0547-E667-B96A-06E50AAB15D0}"/>
              </a:ext>
            </a:extLst>
          </p:cNvPr>
          <p:cNvSpPr txBox="1">
            <a:spLocks/>
          </p:cNvSpPr>
          <p:nvPr/>
        </p:nvSpPr>
        <p:spPr>
          <a:xfrm>
            <a:off x="219363" y="6267551"/>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2"/>
              </a:rPr>
              <a:t>"BlackboxNLP: Analyzing and Interpreting Neural Networks for NLP"  2023 EMNLP.</a:t>
            </a:r>
            <a:endParaRPr lang="en-US"/>
          </a:p>
        </p:txBody>
      </p:sp>
    </p:spTree>
    <p:extLst>
      <p:ext uri="{BB962C8B-B14F-4D97-AF65-F5344CB8AC3E}">
        <p14:creationId xmlns:p14="http://schemas.microsoft.com/office/powerpoint/2010/main" val="25863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67AFE-0593-0075-9C76-54868C81A01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5961F71-A3D3-7F78-62C5-927639C58F25}"/>
              </a:ext>
            </a:extLst>
          </p:cNvPr>
          <p:cNvSpPr txBox="1">
            <a:spLocks/>
          </p:cNvSpPr>
          <p:nvPr/>
        </p:nvSpPr>
        <p:spPr>
          <a:xfrm>
            <a:off x="219363" y="325175"/>
            <a:ext cx="10515600" cy="559003"/>
          </a:xfrm>
          <a:prstGeom prst="rect">
            <a:avLst/>
          </a:prstGeom>
          <a:noFill/>
          <a:ln>
            <a:noFill/>
          </a:ln>
        </p:spPr>
        <p:txBody>
          <a:bodyPr spcFirstLastPara="1" vert="horz" wrap="square" lIns="68575" tIns="34275" rIns="68575" bIns="34275" rtlCol="0" anchor="ctr" anchorCtr="0">
            <a:normAutofit/>
          </a:bodyPr>
          <a:lstStyle>
            <a:lvl1pPr lvl="0" algn="l" defTabSz="914400" rtl="0" eaLnBrk="1" latinLnBrk="0" hangingPunct="1">
              <a:lnSpc>
                <a:spcPct val="90000"/>
              </a:lnSpc>
              <a:spcBef>
                <a:spcPts val="0"/>
              </a:spcBef>
              <a:spcAft>
                <a:spcPts val="0"/>
              </a:spcAft>
              <a:buClr>
                <a:schemeClr val="dk1"/>
              </a:buClr>
              <a:buSzPts val="1400"/>
              <a:buNone/>
              <a:defRPr sz="4400" kern="1200">
                <a:solidFill>
                  <a:schemeClr val="tx1"/>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sz="2800" b="1">
                <a:latin typeface="Helvetica Neue" panose="020B0604020202020204" charset="0"/>
              </a:rPr>
              <a:t>Model Interpretability?</a:t>
            </a:r>
            <a:endParaRPr lang="en-US" sz="2800" dirty="0">
              <a:latin typeface="Helvetica Neue" panose="020B0604020202020204" charset="0"/>
            </a:endParaRPr>
          </a:p>
        </p:txBody>
      </p:sp>
      <p:pic>
        <p:nvPicPr>
          <p:cNvPr id="3" name="Picture 2" descr="A diagram of a process&#10;&#10;Description automatically generated">
            <a:extLst>
              <a:ext uri="{FF2B5EF4-FFF2-40B4-BE49-F238E27FC236}">
                <a16:creationId xmlns:a16="http://schemas.microsoft.com/office/drawing/2014/main" id="{7C936908-B092-8859-2D22-13967FA56062}"/>
              </a:ext>
            </a:extLst>
          </p:cNvPr>
          <p:cNvPicPr>
            <a:picLocks noChangeAspect="1"/>
          </p:cNvPicPr>
          <p:nvPr/>
        </p:nvPicPr>
        <p:blipFill rotWithShape="1">
          <a:blip r:embed="rId2">
            <a:extLst>
              <a:ext uri="{28A0092B-C50C-407E-A947-70E740481C1C}">
                <a14:useLocalDpi xmlns:a14="http://schemas.microsoft.com/office/drawing/2010/main" val="0"/>
              </a:ext>
            </a:extLst>
          </a:blip>
          <a:srcRect r="57804"/>
          <a:stretch/>
        </p:blipFill>
        <p:spPr>
          <a:xfrm>
            <a:off x="147639" y="1445317"/>
            <a:ext cx="3597281" cy="4272165"/>
          </a:xfrm>
          <a:prstGeom prst="rect">
            <a:avLst/>
          </a:prstGeom>
        </p:spPr>
      </p:pic>
      <p:pic>
        <p:nvPicPr>
          <p:cNvPr id="2" name="Picture 1" descr="A diagram of a process&#10;&#10;Description automatically generated">
            <a:extLst>
              <a:ext uri="{FF2B5EF4-FFF2-40B4-BE49-F238E27FC236}">
                <a16:creationId xmlns:a16="http://schemas.microsoft.com/office/drawing/2014/main" id="{BEB42C24-77F6-FB2F-71CC-344494D98861}"/>
              </a:ext>
            </a:extLst>
          </p:cNvPr>
          <p:cNvPicPr>
            <a:picLocks noChangeAspect="1"/>
          </p:cNvPicPr>
          <p:nvPr/>
        </p:nvPicPr>
        <p:blipFill rotWithShape="1">
          <a:blip r:embed="rId2">
            <a:extLst>
              <a:ext uri="{28A0092B-C50C-407E-A947-70E740481C1C}">
                <a14:useLocalDpi xmlns:a14="http://schemas.microsoft.com/office/drawing/2010/main" val="0"/>
              </a:ext>
            </a:extLst>
          </a:blip>
          <a:srcRect l="42196"/>
          <a:stretch/>
        </p:blipFill>
        <p:spPr>
          <a:xfrm>
            <a:off x="3744919" y="1445317"/>
            <a:ext cx="4927889" cy="4272165"/>
          </a:xfrm>
          <a:prstGeom prst="rect">
            <a:avLst/>
          </a:prstGeom>
        </p:spPr>
      </p:pic>
      <p:sp>
        <p:nvSpPr>
          <p:cNvPr id="6" name="Oval 5">
            <a:extLst>
              <a:ext uri="{FF2B5EF4-FFF2-40B4-BE49-F238E27FC236}">
                <a16:creationId xmlns:a16="http://schemas.microsoft.com/office/drawing/2014/main" id="{15EF7D71-B98E-9928-BF7B-DD8DBBED78AD}"/>
              </a:ext>
            </a:extLst>
          </p:cNvPr>
          <p:cNvSpPr/>
          <p:nvPr/>
        </p:nvSpPr>
        <p:spPr>
          <a:xfrm>
            <a:off x="6081720" y="1445317"/>
            <a:ext cx="1551709" cy="7760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87;g2978e5e2abf_0_59">
            <a:extLst>
              <a:ext uri="{FF2B5EF4-FFF2-40B4-BE49-F238E27FC236}">
                <a16:creationId xmlns:a16="http://schemas.microsoft.com/office/drawing/2014/main" id="{B8F6CB81-2116-7E2D-BD38-424697352E8F}"/>
              </a:ext>
            </a:extLst>
          </p:cNvPr>
          <p:cNvSpPr/>
          <p:nvPr/>
        </p:nvSpPr>
        <p:spPr>
          <a:xfrm>
            <a:off x="5799174" y="1036578"/>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b="1">
                <a:solidFill>
                  <a:srgbClr val="FF0000"/>
                </a:solidFill>
                <a:latin typeface="Helvetica Neue"/>
                <a:ea typeface="Helvetica Neue"/>
                <a:cs typeface="Helvetica Neue"/>
                <a:sym typeface="Helvetica Neue"/>
              </a:rPr>
              <a:t>Classifier</a:t>
            </a:r>
            <a:endParaRPr sz="2000" b="1" i="0" u="none" strike="noStrike" cap="none">
              <a:solidFill>
                <a:srgbClr val="FF0000"/>
              </a:solidFill>
              <a:latin typeface="Helvetica Neue"/>
              <a:ea typeface="Helvetica Neue"/>
              <a:cs typeface="Helvetica Neue"/>
              <a:sym typeface="Helvetica Neue"/>
            </a:endParaRPr>
          </a:p>
        </p:txBody>
      </p:sp>
      <p:pic>
        <p:nvPicPr>
          <p:cNvPr id="9" name="Picture 8" descr="A group of cartoon characters&#10;&#10;Description automatically generated">
            <a:extLst>
              <a:ext uri="{FF2B5EF4-FFF2-40B4-BE49-F238E27FC236}">
                <a16:creationId xmlns:a16="http://schemas.microsoft.com/office/drawing/2014/main" id="{57FC1E5E-5129-F145-8572-79F6A1B67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8704" y="2221345"/>
            <a:ext cx="2985945" cy="2994979"/>
          </a:xfrm>
          <a:prstGeom prst="rect">
            <a:avLst/>
          </a:prstGeom>
        </p:spPr>
      </p:pic>
      <p:sp>
        <p:nvSpPr>
          <p:cNvPr id="10" name="Google Shape;187;g2978e5e2abf_0_59">
            <a:extLst>
              <a:ext uri="{FF2B5EF4-FFF2-40B4-BE49-F238E27FC236}">
                <a16:creationId xmlns:a16="http://schemas.microsoft.com/office/drawing/2014/main" id="{744BE4BA-30E2-98D1-19ED-ECBAC3B782CE}"/>
              </a:ext>
            </a:extLst>
          </p:cNvPr>
          <p:cNvSpPr/>
          <p:nvPr/>
        </p:nvSpPr>
        <p:spPr>
          <a:xfrm>
            <a:off x="9258192" y="1963879"/>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b="1">
                <a:latin typeface="Helvetica Neue"/>
                <a:ea typeface="Helvetica Neue"/>
                <a:cs typeface="Helvetica Neue"/>
                <a:sym typeface="Helvetica Neue"/>
              </a:rPr>
              <a:t>BERTology</a:t>
            </a:r>
            <a:endParaRPr sz="2000" b="1"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19230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003"/>
          </a:xfrm>
        </p:spPr>
        <p:txBody>
          <a:bodyPr>
            <a:normAutofit/>
          </a:bodyPr>
          <a:lstStyle/>
          <a:p>
            <a:r>
              <a:rPr lang="en-US" sz="2800" b="1">
                <a:solidFill>
                  <a:schemeClr val="tx1"/>
                </a:solidFill>
                <a:latin typeface="Helvetica Neue" panose="020B0604020202020204" charset="0"/>
              </a:rPr>
              <a:t>Hierarchy </a:t>
            </a:r>
            <a:r>
              <a:rPr lang="en-US" sz="2800" b="1" dirty="0">
                <a:solidFill>
                  <a:schemeClr val="tx1"/>
                </a:solidFill>
                <a:latin typeface="Helvetica Neue" panose="020B0604020202020204" charset="0"/>
              </a:rPr>
              <a:t>of Linguistic Info - Setting</a:t>
            </a:r>
            <a:endParaRPr lang="en-US" sz="2800" dirty="0">
              <a:solidFill>
                <a:schemeClr val="tx1"/>
              </a:solidFill>
              <a:latin typeface="Helvetica Neue" panose="020B0604020202020204" charset="0"/>
            </a:endParaRPr>
          </a:p>
        </p:txBody>
      </p:sp>
      <p:sp>
        <p:nvSpPr>
          <p:cNvPr id="11" name="Content Placeholder 2"/>
          <p:cNvSpPr>
            <a:spLocks noGrp="1"/>
          </p:cNvSpPr>
          <p:nvPr>
            <p:ph idx="1"/>
          </p:nvPr>
        </p:nvSpPr>
        <p:spPr>
          <a:xfrm>
            <a:off x="838200" y="1454156"/>
            <a:ext cx="6652098" cy="4351338"/>
          </a:xfrm>
        </p:spPr>
        <p:txBody>
          <a:bodyPr>
            <a:normAutofit lnSpcReduction="10000"/>
          </a:bodyPr>
          <a:lstStyle/>
          <a:p>
            <a:r>
              <a:rPr lang="en-US" dirty="0" err="1"/>
              <a:t>Conneau</a:t>
            </a:r>
            <a:r>
              <a:rPr lang="en-US" dirty="0"/>
              <a:t> et al., ACL’18 - Build diagnostic classifier to predict if a linguistic property is encoded in the given sentence representation.</a:t>
            </a:r>
          </a:p>
          <a:p>
            <a:r>
              <a:rPr lang="en-US" dirty="0"/>
              <a:t>Features:</a:t>
            </a:r>
          </a:p>
          <a:p>
            <a:pPr lvl="1"/>
            <a:r>
              <a:rPr lang="en-US" b="1" dirty="0">
                <a:solidFill>
                  <a:srgbClr val="00B050"/>
                </a:solidFill>
              </a:rPr>
              <a:t>Surface</a:t>
            </a:r>
            <a:r>
              <a:rPr lang="en-US" dirty="0"/>
              <a:t> </a:t>
            </a:r>
            <a:r>
              <a:rPr lang="mr-IN" dirty="0"/>
              <a:t>–</a:t>
            </a:r>
            <a:r>
              <a:rPr lang="en-US" dirty="0"/>
              <a:t> Sentence Length, Word Content</a:t>
            </a:r>
          </a:p>
          <a:p>
            <a:pPr lvl="1"/>
            <a:r>
              <a:rPr lang="en-US" b="1" dirty="0">
                <a:solidFill>
                  <a:srgbClr val="00B050"/>
                </a:solidFill>
              </a:rPr>
              <a:t>Syntactic</a:t>
            </a:r>
            <a:r>
              <a:rPr lang="en-US" dirty="0"/>
              <a:t> </a:t>
            </a:r>
            <a:r>
              <a:rPr lang="mr-IN" dirty="0"/>
              <a:t>–</a:t>
            </a:r>
            <a:r>
              <a:rPr lang="en-US" dirty="0"/>
              <a:t> Bigram shift, Tree depth, Top constituent</a:t>
            </a:r>
          </a:p>
          <a:p>
            <a:pPr lvl="1"/>
            <a:r>
              <a:rPr lang="en-US" b="1" dirty="0">
                <a:solidFill>
                  <a:srgbClr val="00B050"/>
                </a:solidFill>
              </a:rPr>
              <a:t>Semantic</a:t>
            </a:r>
            <a:r>
              <a:rPr lang="en-US" dirty="0"/>
              <a:t> </a:t>
            </a:r>
            <a:r>
              <a:rPr lang="mr-IN" dirty="0"/>
              <a:t>–</a:t>
            </a:r>
            <a:r>
              <a:rPr lang="en-US" dirty="0"/>
              <a:t> Tense, Subject Number, Object Number, Coordination Inversion and Semantic Odd Man Out.</a:t>
            </a:r>
          </a:p>
          <a:p>
            <a:endParaRPr lang="en-US" dirty="0"/>
          </a:p>
          <a:p>
            <a:endParaRPr lang="en-US" dirty="0"/>
          </a:p>
        </p:txBody>
      </p:sp>
      <p:sp>
        <p:nvSpPr>
          <p:cNvPr id="12" name="Rectangle 11"/>
          <p:cNvSpPr/>
          <p:nvPr/>
        </p:nvSpPr>
        <p:spPr>
          <a:xfrm>
            <a:off x="9264072" y="5178429"/>
            <a:ext cx="1901248"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BERT layer</a:t>
            </a:r>
          </a:p>
        </p:txBody>
      </p:sp>
      <p:sp>
        <p:nvSpPr>
          <p:cNvPr id="13" name="Rectangle 12"/>
          <p:cNvSpPr/>
          <p:nvPr/>
        </p:nvSpPr>
        <p:spPr>
          <a:xfrm>
            <a:off x="9264072" y="3873504"/>
            <a:ext cx="1901248"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Simple classifier</a:t>
            </a:r>
          </a:p>
        </p:txBody>
      </p:sp>
      <p:sp>
        <p:nvSpPr>
          <p:cNvPr id="14" name="Rectangle 13"/>
          <p:cNvSpPr/>
          <p:nvPr/>
        </p:nvSpPr>
        <p:spPr>
          <a:xfrm>
            <a:off x="9264072" y="2654305"/>
            <a:ext cx="1901248"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predict sentence length</a:t>
            </a:r>
          </a:p>
        </p:txBody>
      </p:sp>
      <p:cxnSp>
        <p:nvCxnSpPr>
          <p:cNvPr id="15" name="Straight Arrow Connector 14"/>
          <p:cNvCxnSpPr/>
          <p:nvPr/>
        </p:nvCxnSpPr>
        <p:spPr>
          <a:xfrm flipV="1">
            <a:off x="10315214" y="4459291"/>
            <a:ext cx="0" cy="7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315214" y="3240092"/>
            <a:ext cx="0" cy="63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93152" y="1324519"/>
            <a:ext cx="3429199" cy="1323439"/>
          </a:xfrm>
          <a:prstGeom prst="rect">
            <a:avLst/>
          </a:prstGeom>
          <a:noFill/>
        </p:spPr>
        <p:txBody>
          <a:bodyPr wrap="square" rtlCol="0">
            <a:spAutoFit/>
          </a:bodyPr>
          <a:lstStyle/>
          <a:p>
            <a:pPr algn="ctr"/>
            <a:r>
              <a:rPr lang="en-US" sz="2000" b="1" i="1" dirty="0">
                <a:solidFill>
                  <a:srgbClr val="00B050"/>
                </a:solidFill>
              </a:rPr>
              <a:t>If the prediction accuracy is good, then the model might be capturing the sentence length feature</a:t>
            </a:r>
          </a:p>
        </p:txBody>
      </p:sp>
      <p:sp>
        <p:nvSpPr>
          <p:cNvPr id="3" name="Slide Number Placeholder 2"/>
          <p:cNvSpPr>
            <a:spLocks noGrp="1"/>
          </p:cNvSpPr>
          <p:nvPr>
            <p:ph type="sldNum" sz="quarter" idx="12"/>
          </p:nvPr>
        </p:nvSpPr>
        <p:spPr/>
        <p:txBody>
          <a:bodyPr/>
          <a:lstStyle/>
          <a:p>
            <a:fld id="{27A29B39-2A40-F249-9487-7AFAAEE10363}" type="slidenum">
              <a:rPr lang="en-US" smtClean="0"/>
              <a:t>15</a:t>
            </a:fld>
            <a:endParaRPr lang="en-US"/>
          </a:p>
        </p:txBody>
      </p:sp>
      <p:sp>
        <p:nvSpPr>
          <p:cNvPr id="4" name="Google Shape;199;p37">
            <a:extLst>
              <a:ext uri="{FF2B5EF4-FFF2-40B4-BE49-F238E27FC236}">
                <a16:creationId xmlns:a16="http://schemas.microsoft.com/office/drawing/2014/main" id="{A8A51D1D-1860-0DF3-4461-87B6BCD1C620}"/>
              </a:ext>
            </a:extLst>
          </p:cNvPr>
          <p:cNvSpPr txBox="1">
            <a:spLocks/>
          </p:cNvSpPr>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15703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P spid="14"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g2978e5e2abf_0_59"/>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16</a:t>
            </a:fld>
            <a:endParaRPr/>
          </a:p>
        </p:txBody>
      </p:sp>
      <p:pic>
        <p:nvPicPr>
          <p:cNvPr id="180" name="Google Shape;180;g2978e5e2abf_0_59"/>
          <p:cNvPicPr preferRelativeResize="0"/>
          <p:nvPr/>
        </p:nvPicPr>
        <p:blipFill rotWithShape="1">
          <a:blip r:embed="rId3">
            <a:alphaModFix/>
          </a:blip>
          <a:srcRect/>
          <a:stretch/>
        </p:blipFill>
        <p:spPr>
          <a:xfrm>
            <a:off x="230756" y="1886961"/>
            <a:ext cx="3029792" cy="3767577"/>
          </a:xfrm>
          <a:prstGeom prst="rect">
            <a:avLst/>
          </a:prstGeom>
          <a:noFill/>
          <a:ln>
            <a:noFill/>
          </a:ln>
        </p:spPr>
      </p:pic>
      <p:sp>
        <p:nvSpPr>
          <p:cNvPr id="181" name="Google Shape;181;g2978e5e2abf_0_59"/>
          <p:cNvSpPr/>
          <p:nvPr/>
        </p:nvSpPr>
        <p:spPr>
          <a:xfrm>
            <a:off x="966158" y="3192262"/>
            <a:ext cx="2128800" cy="504600"/>
          </a:xfrm>
          <a:prstGeom prst="rect">
            <a:avLst/>
          </a:prstGeom>
          <a:solidFill>
            <a:schemeClr val="accent1">
              <a:alpha val="0"/>
            </a:schemeClr>
          </a:solidFill>
          <a:ln w="508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2" name="Google Shape;182;g2978e5e2abf_0_59"/>
          <p:cNvPicPr preferRelativeResize="0"/>
          <p:nvPr/>
        </p:nvPicPr>
        <p:blipFill rotWithShape="1">
          <a:blip r:embed="rId4">
            <a:alphaModFix/>
          </a:blip>
          <a:srcRect/>
          <a:stretch/>
        </p:blipFill>
        <p:spPr>
          <a:xfrm>
            <a:off x="3141601" y="1916137"/>
            <a:ext cx="3383148" cy="3757303"/>
          </a:xfrm>
          <a:prstGeom prst="rect">
            <a:avLst/>
          </a:prstGeom>
          <a:noFill/>
          <a:ln>
            <a:noFill/>
          </a:ln>
        </p:spPr>
      </p:pic>
      <p:pic>
        <p:nvPicPr>
          <p:cNvPr id="183" name="Google Shape;183;g2978e5e2abf_0_59"/>
          <p:cNvPicPr preferRelativeResize="0"/>
          <p:nvPr/>
        </p:nvPicPr>
        <p:blipFill rotWithShape="1">
          <a:blip r:embed="rId5">
            <a:alphaModFix/>
          </a:blip>
          <a:srcRect/>
          <a:stretch/>
        </p:blipFill>
        <p:spPr>
          <a:xfrm>
            <a:off x="6405802" y="1915941"/>
            <a:ext cx="5415794" cy="3748263"/>
          </a:xfrm>
          <a:prstGeom prst="rect">
            <a:avLst/>
          </a:prstGeom>
          <a:noFill/>
          <a:ln>
            <a:noFill/>
          </a:ln>
        </p:spPr>
      </p:pic>
      <p:sp>
        <p:nvSpPr>
          <p:cNvPr id="184" name="Google Shape;184;g2978e5e2abf_0_59"/>
          <p:cNvSpPr/>
          <p:nvPr/>
        </p:nvSpPr>
        <p:spPr>
          <a:xfrm>
            <a:off x="3206958" y="3896385"/>
            <a:ext cx="3214800" cy="1003200"/>
          </a:xfrm>
          <a:prstGeom prst="rect">
            <a:avLst/>
          </a:prstGeom>
          <a:solidFill>
            <a:schemeClr val="accent1">
              <a:alpha val="0"/>
            </a:schemeClr>
          </a:solidFill>
          <a:ln w="508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g2978e5e2abf_0_59"/>
          <p:cNvSpPr/>
          <p:nvPr/>
        </p:nvSpPr>
        <p:spPr>
          <a:xfrm>
            <a:off x="6490294" y="3927204"/>
            <a:ext cx="5271000" cy="1737000"/>
          </a:xfrm>
          <a:prstGeom prst="rect">
            <a:avLst/>
          </a:prstGeom>
          <a:solidFill>
            <a:schemeClr val="accent1">
              <a:alpha val="0"/>
            </a:scheme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g2978e5e2abf_0_59"/>
          <p:cNvSpPr/>
          <p:nvPr/>
        </p:nvSpPr>
        <p:spPr>
          <a:xfrm>
            <a:off x="972150"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FF0000"/>
                </a:solidFill>
                <a:latin typeface="Helvetica Neue"/>
                <a:ea typeface="Helvetica Neue"/>
                <a:cs typeface="Helvetica Neue"/>
                <a:sym typeface="Helvetica Neue"/>
              </a:rPr>
              <a:t>Surface</a:t>
            </a:r>
            <a:endParaRPr sz="2400" b="1" i="0" u="none" strike="noStrike" cap="none">
              <a:solidFill>
                <a:srgbClr val="FF0000"/>
              </a:solidFill>
              <a:latin typeface="Helvetica Neue"/>
              <a:ea typeface="Helvetica Neue"/>
              <a:cs typeface="Helvetica Neue"/>
              <a:sym typeface="Helvetica Neue"/>
            </a:endParaRPr>
          </a:p>
        </p:txBody>
      </p:sp>
      <p:sp>
        <p:nvSpPr>
          <p:cNvPr id="188" name="Google Shape;188;g2978e5e2abf_0_59"/>
          <p:cNvSpPr/>
          <p:nvPr/>
        </p:nvSpPr>
        <p:spPr>
          <a:xfrm>
            <a:off x="3597013"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00FF"/>
                </a:solidFill>
                <a:latin typeface="Helvetica Neue"/>
                <a:ea typeface="Helvetica Neue"/>
                <a:cs typeface="Helvetica Neue"/>
                <a:sym typeface="Helvetica Neue"/>
              </a:rPr>
              <a:t>Syntactic</a:t>
            </a:r>
            <a:endParaRPr sz="2400" b="1" i="0" u="none" strike="noStrike" cap="none">
              <a:solidFill>
                <a:srgbClr val="0000FF"/>
              </a:solidFill>
              <a:latin typeface="Helvetica Neue"/>
              <a:ea typeface="Helvetica Neue"/>
              <a:cs typeface="Helvetica Neue"/>
              <a:sym typeface="Helvetica Neue"/>
            </a:endParaRPr>
          </a:p>
        </p:txBody>
      </p:sp>
      <p:sp>
        <p:nvSpPr>
          <p:cNvPr id="189" name="Google Shape;189;g2978e5e2abf_0_59"/>
          <p:cNvSpPr/>
          <p:nvPr/>
        </p:nvSpPr>
        <p:spPr>
          <a:xfrm>
            <a:off x="7849688"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B050"/>
                </a:solidFill>
                <a:latin typeface="Helvetica Neue"/>
                <a:ea typeface="Helvetica Neue"/>
                <a:cs typeface="Helvetica Neue"/>
                <a:sym typeface="Helvetica Neue"/>
              </a:rPr>
              <a:t>Semantic</a:t>
            </a:r>
            <a:endParaRPr sz="2400" b="1" i="0" u="none" strike="noStrike" cap="none">
              <a:solidFill>
                <a:srgbClr val="00B050"/>
              </a:solidFill>
              <a:latin typeface="Helvetica Neue"/>
              <a:ea typeface="Helvetica Neue"/>
              <a:cs typeface="Helvetica Neue"/>
              <a:sym typeface="Helvetica Neue"/>
            </a:endParaRPr>
          </a:p>
        </p:txBody>
      </p:sp>
      <p:sp>
        <p:nvSpPr>
          <p:cNvPr id="3" name="Google Shape;223;p6">
            <a:extLst>
              <a:ext uri="{FF2B5EF4-FFF2-40B4-BE49-F238E27FC236}">
                <a16:creationId xmlns:a16="http://schemas.microsoft.com/office/drawing/2014/main" id="{A0DAF74E-C944-E029-A8B5-C946B4EE8530}"/>
              </a:ext>
            </a:extLst>
          </p:cNvPr>
          <p:cNvSpPr/>
          <p:nvPr/>
        </p:nvSpPr>
        <p:spPr>
          <a:xfrm>
            <a:off x="858277" y="526186"/>
            <a:ext cx="10620849"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BERT composes a hierarchy of linguistic signals ranging from surface to semantic features</a:t>
            </a:r>
            <a:endParaRPr lang="en-US"/>
          </a:p>
        </p:txBody>
      </p:sp>
      <p:sp>
        <p:nvSpPr>
          <p:cNvPr id="4" name="Google Shape;664;p62">
            <a:extLst>
              <a:ext uri="{FF2B5EF4-FFF2-40B4-BE49-F238E27FC236}">
                <a16:creationId xmlns:a16="http://schemas.microsoft.com/office/drawing/2014/main" id="{DF4C07DC-9A81-665A-D26C-FD174C04DA99}"/>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6"/>
              </a:rPr>
              <a:t>Ganesh Jawahar, Benoît Sagot, Djamé Seddah. What does BERT learn about the structure of language?. ACL 2019</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5D31-FD59-9B91-2281-6BD9B84DC588}"/>
            </a:ext>
          </a:extLst>
        </p:cNvPr>
        <p:cNvGrpSpPr/>
        <p:nvPr/>
      </p:nvGrpSpPr>
      <p:grpSpPr>
        <a:xfrm>
          <a:off x="0" y="0"/>
          <a:ext cx="0" cy="0"/>
          <a:chOff x="0" y="0"/>
          <a:chExt cx="0" cy="0"/>
        </a:xfrm>
      </p:grpSpPr>
      <p:sp>
        <p:nvSpPr>
          <p:cNvPr id="2" name="Google Shape;223;p6">
            <a:extLst>
              <a:ext uri="{FF2B5EF4-FFF2-40B4-BE49-F238E27FC236}">
                <a16:creationId xmlns:a16="http://schemas.microsoft.com/office/drawing/2014/main" id="{94D0125A-FB6E-FCBB-DDC5-E121154CCAC4}"/>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Edge Probing</a:t>
            </a:r>
            <a:endParaRPr lang="en-US"/>
          </a:p>
        </p:txBody>
      </p:sp>
      <p:pic>
        <p:nvPicPr>
          <p:cNvPr id="5" name="Picture 4" descr="A diagram of a diagram&#10;&#10;Description automatically generated">
            <a:extLst>
              <a:ext uri="{FF2B5EF4-FFF2-40B4-BE49-F238E27FC236}">
                <a16:creationId xmlns:a16="http://schemas.microsoft.com/office/drawing/2014/main" id="{F8534D97-4988-DA4A-4907-23881D23C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651" y="1476375"/>
            <a:ext cx="6809249" cy="3905250"/>
          </a:xfrm>
          <a:prstGeom prst="rect">
            <a:avLst/>
          </a:prstGeom>
        </p:spPr>
      </p:pic>
      <p:sp>
        <p:nvSpPr>
          <p:cNvPr id="7" name="Oval 6">
            <a:extLst>
              <a:ext uri="{FF2B5EF4-FFF2-40B4-BE49-F238E27FC236}">
                <a16:creationId xmlns:a16="http://schemas.microsoft.com/office/drawing/2014/main" id="{02FAD1B5-33D0-12EE-0ABE-9A9BF08E0721}"/>
              </a:ext>
            </a:extLst>
          </p:cNvPr>
          <p:cNvSpPr/>
          <p:nvPr/>
        </p:nvSpPr>
        <p:spPr>
          <a:xfrm>
            <a:off x="5231975" y="4731442"/>
            <a:ext cx="1551709" cy="7760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10D6D81-E4AD-EF04-F2B4-DB5C30B80E37}"/>
              </a:ext>
            </a:extLst>
          </p:cNvPr>
          <p:cNvSpPr/>
          <p:nvPr/>
        </p:nvSpPr>
        <p:spPr>
          <a:xfrm>
            <a:off x="3509394" y="3787198"/>
            <a:ext cx="1302752" cy="644236"/>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6775AC-E055-FBD0-7FE7-8E93EB931630}"/>
              </a:ext>
            </a:extLst>
          </p:cNvPr>
          <p:cNvSpPr/>
          <p:nvPr/>
        </p:nvSpPr>
        <p:spPr>
          <a:xfrm>
            <a:off x="5656271" y="3795857"/>
            <a:ext cx="1302752" cy="644236"/>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64;p62">
            <a:extLst>
              <a:ext uri="{FF2B5EF4-FFF2-40B4-BE49-F238E27FC236}">
                <a16:creationId xmlns:a16="http://schemas.microsoft.com/office/drawing/2014/main" id="{B748EC08-1635-772D-F4F1-9A3FBAEEB990}"/>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3"/>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lang="en-US"/>
          </a:p>
        </p:txBody>
      </p:sp>
    </p:spTree>
    <p:extLst>
      <p:ext uri="{BB962C8B-B14F-4D97-AF65-F5344CB8AC3E}">
        <p14:creationId xmlns:p14="http://schemas.microsoft.com/office/powerpoint/2010/main" val="30345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FB047-37C0-00B2-8E2B-37C04C325E7E}"/>
            </a:ext>
          </a:extLst>
        </p:cNvPr>
        <p:cNvGrpSpPr/>
        <p:nvPr/>
      </p:nvGrpSpPr>
      <p:grpSpPr>
        <a:xfrm>
          <a:off x="0" y="0"/>
          <a:ext cx="0" cy="0"/>
          <a:chOff x="0" y="0"/>
          <a:chExt cx="0" cy="0"/>
        </a:xfrm>
      </p:grpSpPr>
      <p:sp>
        <p:nvSpPr>
          <p:cNvPr id="2" name="Google Shape;223;p6">
            <a:extLst>
              <a:ext uri="{FF2B5EF4-FFF2-40B4-BE49-F238E27FC236}">
                <a16:creationId xmlns:a16="http://schemas.microsoft.com/office/drawing/2014/main" id="{7A226353-994F-38FE-6C2C-C67EAA62CE06}"/>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Edge Probing</a:t>
            </a:r>
            <a:endParaRPr lang="en-US"/>
          </a:p>
        </p:txBody>
      </p:sp>
      <p:pic>
        <p:nvPicPr>
          <p:cNvPr id="5" name="Picture 4" descr="A diagram of a diagram&#10;&#10;Description automatically generated">
            <a:extLst>
              <a:ext uri="{FF2B5EF4-FFF2-40B4-BE49-F238E27FC236}">
                <a16:creationId xmlns:a16="http://schemas.microsoft.com/office/drawing/2014/main" id="{8CC5779B-9184-44D3-678B-3C8989AD6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651" y="1476375"/>
            <a:ext cx="6809249" cy="3905250"/>
          </a:xfrm>
          <a:prstGeom prst="rect">
            <a:avLst/>
          </a:prstGeom>
        </p:spPr>
      </p:pic>
      <p:sp>
        <p:nvSpPr>
          <p:cNvPr id="7" name="Oval 6">
            <a:extLst>
              <a:ext uri="{FF2B5EF4-FFF2-40B4-BE49-F238E27FC236}">
                <a16:creationId xmlns:a16="http://schemas.microsoft.com/office/drawing/2014/main" id="{8371B0CA-ABB3-797F-8AAA-616C52938D45}"/>
              </a:ext>
            </a:extLst>
          </p:cNvPr>
          <p:cNvSpPr/>
          <p:nvPr/>
        </p:nvSpPr>
        <p:spPr>
          <a:xfrm>
            <a:off x="5231975" y="4731442"/>
            <a:ext cx="1551709" cy="7760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23563A9-F1CA-B415-26B3-6307EAEC06B5}"/>
              </a:ext>
            </a:extLst>
          </p:cNvPr>
          <p:cNvSpPr/>
          <p:nvPr/>
        </p:nvSpPr>
        <p:spPr>
          <a:xfrm>
            <a:off x="3509394" y="3787198"/>
            <a:ext cx="1302752" cy="644236"/>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0AF413E-B52C-3999-DDA0-873A0439D3C1}"/>
              </a:ext>
            </a:extLst>
          </p:cNvPr>
          <p:cNvSpPr/>
          <p:nvPr/>
        </p:nvSpPr>
        <p:spPr>
          <a:xfrm>
            <a:off x="5656271" y="3795857"/>
            <a:ext cx="1302752" cy="644236"/>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28ECF4F-31F7-132A-1724-728AC69FEF55}"/>
              </a:ext>
            </a:extLst>
          </p:cNvPr>
          <p:cNvPicPr>
            <a:picLocks noChangeAspect="1"/>
          </p:cNvPicPr>
          <p:nvPr/>
        </p:nvPicPr>
        <p:blipFill>
          <a:blip r:embed="rId3"/>
          <a:stretch>
            <a:fillRect/>
          </a:stretch>
        </p:blipFill>
        <p:spPr>
          <a:xfrm>
            <a:off x="277467" y="885370"/>
            <a:ext cx="11702098" cy="5404593"/>
          </a:xfrm>
          <a:prstGeom prst="rect">
            <a:avLst/>
          </a:prstGeom>
        </p:spPr>
      </p:pic>
      <p:pic>
        <p:nvPicPr>
          <p:cNvPr id="4" name="Picture 3" descr="A black and white text&#10;&#10;Description automatically generated">
            <a:extLst>
              <a:ext uri="{FF2B5EF4-FFF2-40B4-BE49-F238E27FC236}">
                <a16:creationId xmlns:a16="http://schemas.microsoft.com/office/drawing/2014/main" id="{D04EC4F1-1950-BA96-C75A-C0C3C762D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91" y="1350530"/>
            <a:ext cx="7992658" cy="4212186"/>
          </a:xfrm>
          <a:prstGeom prst="rect">
            <a:avLst/>
          </a:prstGeom>
        </p:spPr>
      </p:pic>
      <p:sp>
        <p:nvSpPr>
          <p:cNvPr id="6" name="Google Shape;664;p62">
            <a:extLst>
              <a:ext uri="{FF2B5EF4-FFF2-40B4-BE49-F238E27FC236}">
                <a16:creationId xmlns:a16="http://schemas.microsoft.com/office/drawing/2014/main" id="{63AC36FC-765D-9E39-43CB-240957529164}"/>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5"/>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lang="en-US"/>
          </a:p>
        </p:txBody>
      </p:sp>
    </p:spTree>
    <p:extLst>
      <p:ext uri="{BB962C8B-B14F-4D97-AF65-F5344CB8AC3E}">
        <p14:creationId xmlns:p14="http://schemas.microsoft.com/office/powerpoint/2010/main" val="170112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3;p6">
            <a:extLst>
              <a:ext uri="{FF2B5EF4-FFF2-40B4-BE49-F238E27FC236}">
                <a16:creationId xmlns:a16="http://schemas.microsoft.com/office/drawing/2014/main" id="{F06154F1-4A33-C6EB-4B09-C47CAEFAB78C}"/>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Edge Probing</a:t>
            </a:r>
            <a:endParaRPr lang="en-US"/>
          </a:p>
        </p:txBody>
      </p:sp>
      <p:pic>
        <p:nvPicPr>
          <p:cNvPr id="4" name="Picture 3" descr="A diagram of a process&#10;&#10;Description automatically generated">
            <a:extLst>
              <a:ext uri="{FF2B5EF4-FFF2-40B4-BE49-F238E27FC236}">
                <a16:creationId xmlns:a16="http://schemas.microsoft.com/office/drawing/2014/main" id="{81AD45E1-7C78-9A70-69A9-6B1ED6D59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8" y="1406968"/>
            <a:ext cx="6921688" cy="4371987"/>
          </a:xfrm>
          <a:prstGeom prst="rect">
            <a:avLst/>
          </a:prstGeom>
        </p:spPr>
      </p:pic>
      <p:pic>
        <p:nvPicPr>
          <p:cNvPr id="6" name="Picture 5" descr="A graph with numbers and a ruler&#10;&#10;Description automatically generated">
            <a:extLst>
              <a:ext uri="{FF2B5EF4-FFF2-40B4-BE49-F238E27FC236}">
                <a16:creationId xmlns:a16="http://schemas.microsoft.com/office/drawing/2014/main" id="{65D79046-1EF5-8CFC-D657-ED24CD661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477" y="1755892"/>
            <a:ext cx="4073713" cy="3674138"/>
          </a:xfrm>
          <a:prstGeom prst="rect">
            <a:avLst/>
          </a:prstGeom>
        </p:spPr>
      </p:pic>
      <p:sp>
        <p:nvSpPr>
          <p:cNvPr id="7" name="Google Shape;664;p62">
            <a:extLst>
              <a:ext uri="{FF2B5EF4-FFF2-40B4-BE49-F238E27FC236}">
                <a16:creationId xmlns:a16="http://schemas.microsoft.com/office/drawing/2014/main" id="{B1303066-7C41-6E6A-47CE-118979C60F8A}"/>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4"/>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lang="en-US"/>
          </a:p>
        </p:txBody>
      </p:sp>
      <p:sp>
        <p:nvSpPr>
          <p:cNvPr id="8" name="Google Shape;349;p36">
            <a:extLst>
              <a:ext uri="{FF2B5EF4-FFF2-40B4-BE49-F238E27FC236}">
                <a16:creationId xmlns:a16="http://schemas.microsoft.com/office/drawing/2014/main" id="{CCD325EA-E818-8CCA-F0AA-86F03BC3308D}"/>
              </a:ext>
            </a:extLst>
          </p:cNvPr>
          <p:cNvSpPr txBox="1"/>
          <p:nvPr/>
        </p:nvSpPr>
        <p:spPr>
          <a:xfrm>
            <a:off x="5901935" y="119271"/>
            <a:ext cx="5985164" cy="1169511"/>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 sz="2000">
                <a:solidFill>
                  <a:srgbClr val="FF0000"/>
                </a:solidFill>
                <a:latin typeface="Calibri"/>
                <a:ea typeface="Calibri"/>
                <a:cs typeface="Calibri"/>
                <a:sym typeface="Calibri"/>
              </a:rPr>
              <a:t>Local syntax (word-level) captured at initial-middle layers</a:t>
            </a:r>
            <a:endParaRPr sz="2000">
              <a:solidFill>
                <a:srgbClr val="FF0000"/>
              </a:solidFill>
              <a:latin typeface="Calibri"/>
              <a:ea typeface="Calibri"/>
              <a:cs typeface="Calibri"/>
              <a:sym typeface="Calibri"/>
            </a:endParaRPr>
          </a:p>
          <a:p>
            <a:pPr marL="342900" indent="-342900">
              <a:buFont typeface="Arial" panose="020B0604020202020204" pitchFamily="34" charset="0"/>
              <a:buChar char="•"/>
            </a:pPr>
            <a:r>
              <a:rPr lang="en" sz="2000">
                <a:solidFill>
                  <a:srgbClr val="00B050"/>
                </a:solidFill>
                <a:latin typeface="Calibri"/>
                <a:ea typeface="Calibri"/>
                <a:cs typeface="Calibri"/>
                <a:sym typeface="Calibri"/>
              </a:rPr>
              <a:t>High-level semantics captured at later layers</a:t>
            </a:r>
            <a:endParaRPr sz="2000">
              <a:solidFill>
                <a:srgbClr val="00B050"/>
              </a:solidFill>
              <a:latin typeface="Calibri"/>
              <a:ea typeface="Calibri"/>
              <a:cs typeface="Calibri"/>
              <a:sym typeface="Calibri"/>
            </a:endParaRPr>
          </a:p>
        </p:txBody>
      </p:sp>
      <p:sp>
        <p:nvSpPr>
          <p:cNvPr id="9" name="Oval 8">
            <a:extLst>
              <a:ext uri="{FF2B5EF4-FFF2-40B4-BE49-F238E27FC236}">
                <a16:creationId xmlns:a16="http://schemas.microsoft.com/office/drawing/2014/main" id="{B0D68DED-113F-52B9-9E80-865FE65E90B5}"/>
              </a:ext>
            </a:extLst>
          </p:cNvPr>
          <p:cNvSpPr/>
          <p:nvPr/>
        </p:nvSpPr>
        <p:spPr>
          <a:xfrm>
            <a:off x="7342808" y="2228387"/>
            <a:ext cx="1551709" cy="170630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6D0D52-F802-72D2-FC59-2BF138FC8798}"/>
              </a:ext>
            </a:extLst>
          </p:cNvPr>
          <p:cNvSpPr/>
          <p:nvPr/>
        </p:nvSpPr>
        <p:spPr>
          <a:xfrm>
            <a:off x="7342807" y="3829209"/>
            <a:ext cx="1551709" cy="1706303"/>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82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language models and why they are effective? [25 min]</a:t>
            </a:r>
          </a:p>
          <a:p>
            <a:pPr marL="237061" indent="-228594">
              <a:spcBef>
                <a:spcPts val="0"/>
              </a:spcBef>
              <a:buSzPts val="2100"/>
            </a:pPr>
            <a:r>
              <a:rPr lang="en"/>
              <a:t>Text-to-Text Transfer Transformer, </a:t>
            </a:r>
            <a:r>
              <a:rPr lang="en-US"/>
              <a:t>Prompting, Instruction-tuning [1 hour]</a:t>
            </a:r>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2</a:t>
            </a:fld>
            <a:endParaRPr/>
          </a:p>
        </p:txBody>
      </p:sp>
      <p:sp>
        <p:nvSpPr>
          <p:cNvPr id="2" name="Google Shape;199;p37">
            <a:extLst>
              <a:ext uri="{FF2B5EF4-FFF2-40B4-BE49-F238E27FC236}">
                <a16:creationId xmlns:a16="http://schemas.microsoft.com/office/drawing/2014/main" id="{C9286A7E-1847-95F1-81E9-B337122A7896}"/>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3;p6">
            <a:extLst>
              <a:ext uri="{FF2B5EF4-FFF2-40B4-BE49-F238E27FC236}">
                <a16:creationId xmlns:a16="http://schemas.microsoft.com/office/drawing/2014/main" id="{F06154F1-4A33-C6EB-4B09-C47CAEFAB78C}"/>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Edge Probing</a:t>
            </a:r>
            <a:endParaRPr lang="en-US"/>
          </a:p>
        </p:txBody>
      </p:sp>
      <p:pic>
        <p:nvPicPr>
          <p:cNvPr id="4" name="Picture 3" descr="A diagram of a process&#10;&#10;Description automatically generated">
            <a:extLst>
              <a:ext uri="{FF2B5EF4-FFF2-40B4-BE49-F238E27FC236}">
                <a16:creationId xmlns:a16="http://schemas.microsoft.com/office/drawing/2014/main" id="{81AD45E1-7C78-9A70-69A9-6B1ED6D59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8" y="1406968"/>
            <a:ext cx="6921688" cy="4371987"/>
          </a:xfrm>
          <a:prstGeom prst="rect">
            <a:avLst/>
          </a:prstGeom>
        </p:spPr>
      </p:pic>
      <p:pic>
        <p:nvPicPr>
          <p:cNvPr id="6" name="Picture 5" descr="A graph with numbers and a ruler&#10;&#10;Description automatically generated">
            <a:extLst>
              <a:ext uri="{FF2B5EF4-FFF2-40B4-BE49-F238E27FC236}">
                <a16:creationId xmlns:a16="http://schemas.microsoft.com/office/drawing/2014/main" id="{65D79046-1EF5-8CFC-D657-ED24CD661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477" y="1755892"/>
            <a:ext cx="4073713" cy="3674138"/>
          </a:xfrm>
          <a:prstGeom prst="rect">
            <a:avLst/>
          </a:prstGeom>
        </p:spPr>
      </p:pic>
      <p:sp>
        <p:nvSpPr>
          <p:cNvPr id="7" name="Google Shape;664;p62">
            <a:extLst>
              <a:ext uri="{FF2B5EF4-FFF2-40B4-BE49-F238E27FC236}">
                <a16:creationId xmlns:a16="http://schemas.microsoft.com/office/drawing/2014/main" id="{B1303066-7C41-6E6A-47CE-118979C60F8A}"/>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4"/>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lang="en-US"/>
          </a:p>
        </p:txBody>
      </p:sp>
      <p:sp>
        <p:nvSpPr>
          <p:cNvPr id="8" name="Google Shape;349;p36">
            <a:extLst>
              <a:ext uri="{FF2B5EF4-FFF2-40B4-BE49-F238E27FC236}">
                <a16:creationId xmlns:a16="http://schemas.microsoft.com/office/drawing/2014/main" id="{CCD325EA-E818-8CCA-F0AA-86F03BC3308D}"/>
              </a:ext>
            </a:extLst>
          </p:cNvPr>
          <p:cNvSpPr txBox="1"/>
          <p:nvPr/>
        </p:nvSpPr>
        <p:spPr>
          <a:xfrm>
            <a:off x="5901935" y="119271"/>
            <a:ext cx="5985164" cy="1169511"/>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 sz="2000">
                <a:solidFill>
                  <a:srgbClr val="FF0000"/>
                </a:solidFill>
                <a:latin typeface="Calibri"/>
                <a:ea typeface="Calibri"/>
                <a:cs typeface="Calibri"/>
                <a:sym typeface="Calibri"/>
              </a:rPr>
              <a:t>Local syntax (word-level) captured at initial-middle layers</a:t>
            </a:r>
            <a:endParaRPr sz="2000">
              <a:solidFill>
                <a:srgbClr val="FF0000"/>
              </a:solidFill>
              <a:latin typeface="Calibri"/>
              <a:ea typeface="Calibri"/>
              <a:cs typeface="Calibri"/>
              <a:sym typeface="Calibri"/>
            </a:endParaRPr>
          </a:p>
          <a:p>
            <a:pPr marL="342900" indent="-342900">
              <a:buFont typeface="Arial" panose="020B0604020202020204" pitchFamily="34" charset="0"/>
              <a:buChar char="•"/>
            </a:pPr>
            <a:r>
              <a:rPr lang="en" sz="2000">
                <a:solidFill>
                  <a:srgbClr val="00B050"/>
                </a:solidFill>
                <a:latin typeface="Calibri"/>
                <a:ea typeface="Calibri"/>
                <a:cs typeface="Calibri"/>
                <a:sym typeface="Calibri"/>
              </a:rPr>
              <a:t>High-level semantics captured at later layers</a:t>
            </a:r>
            <a:endParaRPr sz="20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5752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247192" y="887469"/>
            <a:ext cx="10772800" cy="667174"/>
          </a:xfrm>
          <a:prstGeom prst="rect">
            <a:avLst/>
          </a:prstGeom>
        </p:spPr>
        <p:txBody>
          <a:bodyPr spcFirstLastPara="1" vert="horz" wrap="square" lIns="91433" tIns="45700" rIns="91433" bIns="45700" rtlCol="0" anchor="ctr" anchorCtr="0">
            <a:normAutofit/>
          </a:bodyPr>
          <a:lstStyle/>
          <a:p>
            <a:pPr marL="285750" indent="-285750">
              <a:buFont typeface="Arial" panose="020B0604020202020204" pitchFamily="34" charset="0"/>
              <a:buChar char="•"/>
            </a:pPr>
            <a:r>
              <a:rPr lang="en-US" sz="1800">
                <a:latin typeface="Helvetica Neue"/>
              </a:rPr>
              <a:t>Data-driven encoding models evaluate the relationships between brains and deep learning models</a:t>
            </a:r>
          </a:p>
        </p:txBody>
      </p:sp>
      <p:cxnSp>
        <p:nvCxnSpPr>
          <p:cNvPr id="400" name="Google Shape;400;p48"/>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401" name="Google Shape;401;p48"/>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02" name="Google Shape;402;p48"/>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403" name="Google Shape;403;p48"/>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404" name="Google Shape;404;p48"/>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405" name="Google Shape;405;p48"/>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406" name="Google Shape;406;p48"/>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407" name="Google Shape;407;p48"/>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408" name="Google Shape;408;p48"/>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409" name="Google Shape;409;p48"/>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410" name="Google Shape;410;p48"/>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411" name="Google Shape;411;p48"/>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 name="Google Shape;412;p48"/>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 name="Google Shape;413;p48"/>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 name="Google Shape;414;p48"/>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8"/>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416" name="Google Shape;416;p48"/>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17" name="Google Shape;417;p48"/>
          <p:cNvGrpSpPr/>
          <p:nvPr/>
        </p:nvGrpSpPr>
        <p:grpSpPr>
          <a:xfrm>
            <a:off x="5105962" y="3793039"/>
            <a:ext cx="1645740" cy="992735"/>
            <a:chOff x="2854174" y="3423503"/>
            <a:chExt cx="1063140" cy="641301"/>
          </a:xfrm>
        </p:grpSpPr>
        <p:cxnSp>
          <p:nvCxnSpPr>
            <p:cNvPr id="418" name="Google Shape;418;p48"/>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419" name="Google Shape;419;p48"/>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420" name="Google Shape;420;p48"/>
          <p:cNvGrpSpPr/>
          <p:nvPr/>
        </p:nvGrpSpPr>
        <p:grpSpPr>
          <a:xfrm>
            <a:off x="5108441" y="2033401"/>
            <a:ext cx="2301943" cy="1022737"/>
            <a:chOff x="2833790" y="2320700"/>
            <a:chExt cx="1487043" cy="660683"/>
          </a:xfrm>
        </p:grpSpPr>
        <p:cxnSp>
          <p:nvCxnSpPr>
            <p:cNvPr id="421" name="Google Shape;421;p48"/>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422" name="Google Shape;422;p48"/>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423" name="Google Shape;423;p48"/>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424" name="Google Shape;424;p48"/>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25" name="Google Shape;425;p48"/>
          <p:cNvGrpSpPr/>
          <p:nvPr/>
        </p:nvGrpSpPr>
        <p:grpSpPr>
          <a:xfrm>
            <a:off x="3255860" y="2033400"/>
            <a:ext cx="2179025" cy="1649504"/>
            <a:chOff x="1649324" y="2286785"/>
            <a:chExt cx="1407639" cy="1065571"/>
          </a:xfrm>
        </p:grpSpPr>
        <p:grpSp>
          <p:nvGrpSpPr>
            <p:cNvPr id="426" name="Google Shape;426;p48"/>
            <p:cNvGrpSpPr/>
            <p:nvPr/>
          </p:nvGrpSpPr>
          <p:grpSpPr>
            <a:xfrm>
              <a:off x="1649324" y="2286785"/>
              <a:ext cx="1407639" cy="1065571"/>
              <a:chOff x="1649324" y="2286785"/>
              <a:chExt cx="1407639" cy="1065571"/>
            </a:xfrm>
          </p:grpSpPr>
          <p:cxnSp>
            <p:nvCxnSpPr>
              <p:cNvPr id="427" name="Google Shape;427;p48"/>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428" name="Google Shape;428;p48"/>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429" name="Google Shape;429;p48"/>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430" name="Google Shape;430;p48"/>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431" name="Google Shape;431;p48"/>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432" name="Google Shape;432;p48"/>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naturalistic stimulus</a:t>
            </a:r>
            <a:endParaRPr sz="1333">
              <a:latin typeface="Montserrat"/>
              <a:ea typeface="Montserrat"/>
              <a:cs typeface="Montserrat"/>
              <a:sym typeface="Montserrat"/>
            </a:endParaRPr>
          </a:p>
        </p:txBody>
      </p:sp>
      <p:sp>
        <p:nvSpPr>
          <p:cNvPr id="433" name="Google Shape;433;p48"/>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sp>
        <p:nvSpPr>
          <p:cNvPr id="3" name="Google Shape;664;p62">
            <a:extLst>
              <a:ext uri="{FF2B5EF4-FFF2-40B4-BE49-F238E27FC236}">
                <a16:creationId xmlns:a16="http://schemas.microsoft.com/office/drawing/2014/main" id="{183238AC-E3F7-4152-C9C1-06F0C00182C5}"/>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7"/>
              </a:rPr>
              <a:t>Toneva, M., &amp; Wehbe, L. (2019). Interpreting and improving natural-language processing (in machines) with natural language-processing (in the brain). Advances in Neural Information Processing Systems, 32.</a:t>
            </a:r>
            <a:endParaRPr lang="en-US"/>
          </a:p>
        </p:txBody>
      </p:sp>
      <p:grpSp>
        <p:nvGrpSpPr>
          <p:cNvPr id="2" name="Google Shape;61;p14">
            <a:extLst>
              <a:ext uri="{FF2B5EF4-FFF2-40B4-BE49-F238E27FC236}">
                <a16:creationId xmlns:a16="http://schemas.microsoft.com/office/drawing/2014/main" id="{7909C561-A102-9277-20E8-E265DF598745}"/>
              </a:ext>
            </a:extLst>
          </p:cNvPr>
          <p:cNvGrpSpPr/>
          <p:nvPr/>
        </p:nvGrpSpPr>
        <p:grpSpPr>
          <a:xfrm>
            <a:off x="3862110" y="5196571"/>
            <a:ext cx="3548274" cy="842500"/>
            <a:chOff x="3280750" y="567750"/>
            <a:chExt cx="3548274" cy="842500"/>
          </a:xfrm>
        </p:grpSpPr>
        <p:pic>
          <p:nvPicPr>
            <p:cNvPr id="4" name="Google Shape;62;p14">
              <a:extLst>
                <a:ext uri="{FF2B5EF4-FFF2-40B4-BE49-F238E27FC236}">
                  <a16:creationId xmlns:a16="http://schemas.microsoft.com/office/drawing/2014/main" id="{12AC0B48-A2FD-C1C5-D88B-934D26929B07}"/>
                </a:ext>
              </a:extLst>
            </p:cNvPr>
            <p:cNvPicPr preferRelativeResize="0"/>
            <p:nvPr/>
          </p:nvPicPr>
          <p:blipFill rotWithShape="1">
            <a:blip r:embed="rId8">
              <a:alphaModFix/>
            </a:blip>
            <a:srcRect l="72334" t="14148" b="61956"/>
            <a:stretch/>
          </p:blipFill>
          <p:spPr>
            <a:xfrm>
              <a:off x="5661725" y="596050"/>
              <a:ext cx="1167299" cy="814200"/>
            </a:xfrm>
            <a:prstGeom prst="rect">
              <a:avLst/>
            </a:prstGeom>
            <a:noFill/>
            <a:ln>
              <a:noFill/>
            </a:ln>
          </p:spPr>
        </p:pic>
        <p:pic>
          <p:nvPicPr>
            <p:cNvPr id="5" name="Google Shape;63;p14">
              <a:extLst>
                <a:ext uri="{FF2B5EF4-FFF2-40B4-BE49-F238E27FC236}">
                  <a16:creationId xmlns:a16="http://schemas.microsoft.com/office/drawing/2014/main" id="{99BF8AF4-5187-8FA1-C832-C231DF58F5CF}"/>
                </a:ext>
              </a:extLst>
            </p:cNvPr>
            <p:cNvPicPr preferRelativeResize="0"/>
            <p:nvPr/>
          </p:nvPicPr>
          <p:blipFill>
            <a:blip r:embed="rId9">
              <a:alphaModFix/>
            </a:blip>
            <a:stretch>
              <a:fillRect/>
            </a:stretch>
          </p:blipFill>
          <p:spPr>
            <a:xfrm>
              <a:off x="4487984" y="799675"/>
              <a:ext cx="1096675" cy="350350"/>
            </a:xfrm>
            <a:prstGeom prst="rect">
              <a:avLst/>
            </a:prstGeom>
            <a:noFill/>
            <a:ln>
              <a:noFill/>
            </a:ln>
          </p:spPr>
        </p:pic>
        <p:pic>
          <p:nvPicPr>
            <p:cNvPr id="6" name="Google Shape;64;p14">
              <a:extLst>
                <a:ext uri="{FF2B5EF4-FFF2-40B4-BE49-F238E27FC236}">
                  <a16:creationId xmlns:a16="http://schemas.microsoft.com/office/drawing/2014/main" id="{759A2CB0-CC96-9D8E-7F87-D191B340930E}"/>
                </a:ext>
              </a:extLst>
            </p:cNvPr>
            <p:cNvPicPr preferRelativeResize="0"/>
            <p:nvPr/>
          </p:nvPicPr>
          <p:blipFill rotWithShape="1">
            <a:blip r:embed="rId8">
              <a:alphaModFix/>
            </a:blip>
            <a:srcRect t="14148" r="72334" b="61956"/>
            <a:stretch/>
          </p:blipFill>
          <p:spPr>
            <a:xfrm>
              <a:off x="3280750" y="567750"/>
              <a:ext cx="1167299" cy="814200"/>
            </a:xfrm>
            <a:prstGeom prst="rect">
              <a:avLst/>
            </a:prstGeom>
            <a:noFill/>
            <a:ln>
              <a:noFill/>
            </a:ln>
          </p:spPr>
        </p:pic>
      </p:grpSp>
      <p:sp>
        <p:nvSpPr>
          <p:cNvPr id="7" name="Google Shape;210;p38">
            <a:extLst>
              <a:ext uri="{FF2B5EF4-FFF2-40B4-BE49-F238E27FC236}">
                <a16:creationId xmlns:a16="http://schemas.microsoft.com/office/drawing/2014/main" id="{CE66FBA1-6E8F-5FAE-8018-07408EC407BC}"/>
              </a:ext>
            </a:extLst>
          </p:cNvPr>
          <p:cNvSpPr txBox="1">
            <a:spLocks/>
          </p:cNvSpPr>
          <p:nvPr/>
        </p:nvSpPr>
        <p:spPr>
          <a:xfrm>
            <a:off x="91543" y="-23825"/>
            <a:ext cx="12192000" cy="952400"/>
          </a:xfrm>
          <a:prstGeom prst="rect">
            <a:avLst/>
          </a:prstGeom>
          <a:noFill/>
          <a:ln>
            <a:noFill/>
          </a:ln>
        </p:spPr>
        <p:txBody>
          <a:bodyPr spcFirstLastPara="1" vert="horz" wrap="square" lIns="91433" tIns="45700" rIns="91433" bIns="45700" rtlCol="0" anchor="ctr" anchorCtr="0">
            <a:normAutofit/>
          </a:bodyPr>
          <a:lstStyle>
            <a:lvl1pPr lvl="0" algn="l" defTabSz="914400" rtl="0" eaLnBrk="1" latinLnBrk="0" hangingPunct="1">
              <a:lnSpc>
                <a:spcPct val="90000"/>
              </a:lnSpc>
              <a:spcBef>
                <a:spcPts val="0"/>
              </a:spcBef>
              <a:spcAft>
                <a:spcPts val="0"/>
              </a:spcAft>
              <a:buClr>
                <a:schemeClr val="dk1"/>
              </a:buClr>
              <a:buSzPts val="1400"/>
              <a:buNone/>
              <a:defRPr sz="4400" kern="1200">
                <a:solidFill>
                  <a:schemeClr val="tx1"/>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buSzPts val="3300"/>
            </a:pPr>
            <a:r>
              <a:rPr lang="en-US" sz="2800" b="1">
                <a:latin typeface="Helvetica Neue"/>
              </a:rPr>
              <a:t>Behavioural Interpretability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p:bldP spid="401" grpId="0" animBg="1"/>
      <p:bldP spid="411" grpId="0" animBg="1"/>
      <p:bldP spid="412" grpId="0" animBg="1"/>
      <p:bldP spid="413" grpId="0" animBg="1"/>
      <p:bldP spid="414" grpId="0" animBg="1"/>
      <p:bldP spid="415" grpId="0"/>
      <p:bldP spid="416" grpId="0" animBg="1"/>
      <p:bldP spid="424" grpId="0" animBg="1"/>
      <p:bldP spid="430" grpId="0"/>
      <p:bldP spid="432" grpId="0"/>
      <p:bldP spid="4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02359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4000"/>
              <a:t>Brain Encoding?</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66118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02295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02295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13338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68836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18969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17908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59680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71742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70837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62523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3954012" y="1241402"/>
            <a:ext cx="52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62523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45503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433627"/>
            <a:ext cx="2276270" cy="591812"/>
          </a:xfrm>
          <a:prstGeom prst="rect">
            <a:avLst/>
          </a:prstGeom>
        </p:spPr>
      </p:pic>
    </p:spTree>
    <p:extLst>
      <p:ext uri="{BB962C8B-B14F-4D97-AF65-F5344CB8AC3E}">
        <p14:creationId xmlns:p14="http://schemas.microsoft.com/office/powerpoint/2010/main" val="400555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p:nvPr/>
        </p:nvSpPr>
        <p:spPr>
          <a:xfrm>
            <a:off x="1158213" y="723930"/>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The strongest alignment with high-level language brain regions has consistently been observed in middle layers</a:t>
            </a:r>
            <a:endParaRPr/>
          </a:p>
        </p:txBody>
      </p:sp>
      <p:sp>
        <p:nvSpPr>
          <p:cNvPr id="210" name="Google Shape;210;p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23</a:t>
            </a:fld>
            <a:endParaRPr/>
          </a:p>
        </p:txBody>
      </p:sp>
      <p:pic>
        <p:nvPicPr>
          <p:cNvPr id="211" name="Google Shape;211;p5" descr="Chart, scatter chart&#10;&#10;Description automatically generated"/>
          <p:cNvPicPr preferRelativeResize="0"/>
          <p:nvPr/>
        </p:nvPicPr>
        <p:blipFill rotWithShape="1">
          <a:blip r:embed="rId3">
            <a:alphaModFix/>
          </a:blip>
          <a:srcRect/>
          <a:stretch/>
        </p:blipFill>
        <p:spPr>
          <a:xfrm>
            <a:off x="5457752" y="2011422"/>
            <a:ext cx="5715000" cy="3299879"/>
          </a:xfrm>
          <a:prstGeom prst="rect">
            <a:avLst/>
          </a:prstGeom>
          <a:noFill/>
          <a:ln>
            <a:noFill/>
          </a:ln>
        </p:spPr>
      </p:pic>
      <p:pic>
        <p:nvPicPr>
          <p:cNvPr id="212" name="Google Shape;212;p5" descr="A graph of different colored lines&#10;&#10;Description automatically generated"/>
          <p:cNvPicPr preferRelativeResize="0"/>
          <p:nvPr/>
        </p:nvPicPr>
        <p:blipFill rotWithShape="1">
          <a:blip r:embed="rId4">
            <a:alphaModFix/>
          </a:blip>
          <a:srcRect/>
          <a:stretch/>
        </p:blipFill>
        <p:spPr>
          <a:xfrm>
            <a:off x="608337" y="2011422"/>
            <a:ext cx="4639574" cy="3299879"/>
          </a:xfrm>
          <a:prstGeom prst="rect">
            <a:avLst/>
          </a:prstGeom>
          <a:noFill/>
          <a:ln>
            <a:noFill/>
          </a:ln>
        </p:spPr>
      </p:pic>
      <p:sp>
        <p:nvSpPr>
          <p:cNvPr id="213" name="Google Shape;213;p5"/>
          <p:cNvSpPr/>
          <p:nvPr/>
        </p:nvSpPr>
        <p:spPr>
          <a:xfrm>
            <a:off x="2727376" y="5311301"/>
            <a:ext cx="1544700" cy="2775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200">
                <a:solidFill>
                  <a:schemeClr val="dk1"/>
                </a:solidFill>
                <a:latin typeface="Helvetica Neue"/>
                <a:ea typeface="Helvetica Neue"/>
                <a:cs typeface="Helvetica Neue"/>
                <a:sym typeface="Helvetica Neue"/>
              </a:rPr>
              <a:t>BERT</a:t>
            </a:r>
            <a:endParaRPr sz="1200">
              <a:solidFill>
                <a:schemeClr val="dk1"/>
              </a:solidFill>
              <a:latin typeface="Helvetica Neue"/>
              <a:ea typeface="Helvetica Neue"/>
              <a:cs typeface="Helvetica Neue"/>
              <a:sym typeface="Helvetica Neue"/>
            </a:endParaRPr>
          </a:p>
        </p:txBody>
      </p:sp>
      <p:sp>
        <p:nvSpPr>
          <p:cNvPr id="214" name="Google Shape;214;p5"/>
          <p:cNvSpPr/>
          <p:nvPr/>
        </p:nvSpPr>
        <p:spPr>
          <a:xfrm>
            <a:off x="7616793" y="5311301"/>
            <a:ext cx="1544700" cy="2775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200">
                <a:solidFill>
                  <a:schemeClr val="dk1"/>
                </a:solidFill>
                <a:latin typeface="Helvetica Neue"/>
                <a:ea typeface="Helvetica Neue"/>
                <a:cs typeface="Helvetica Neue"/>
                <a:sym typeface="Helvetica Neue"/>
              </a:rPr>
              <a:t>XLM</a:t>
            </a:r>
            <a:endParaRPr sz="1200">
              <a:solidFill>
                <a:schemeClr val="dk1"/>
              </a:solidFill>
              <a:latin typeface="Helvetica Neue"/>
              <a:ea typeface="Helvetica Neue"/>
              <a:cs typeface="Helvetica Neue"/>
              <a:sym typeface="Helvetica Neue"/>
            </a:endParaRPr>
          </a:p>
        </p:txBody>
      </p:sp>
      <p:sp>
        <p:nvSpPr>
          <p:cNvPr id="215" name="Google Shape;215;p5"/>
          <p:cNvSpPr/>
          <p:nvPr/>
        </p:nvSpPr>
        <p:spPr>
          <a:xfrm>
            <a:off x="1179939" y="1662159"/>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600">
                <a:solidFill>
                  <a:schemeClr val="dk1"/>
                </a:solidFill>
                <a:latin typeface="Helvetica Neue"/>
                <a:ea typeface="Helvetica Neue"/>
                <a:cs typeface="Helvetica Neue"/>
                <a:sym typeface="Helvetica Neue"/>
              </a:rPr>
              <a:t>Toneva et al. NeurIPS-2019</a:t>
            </a:r>
            <a:endParaRPr sz="1600">
              <a:solidFill>
                <a:schemeClr val="dk1"/>
              </a:solidFill>
              <a:latin typeface="Helvetica Neue"/>
              <a:ea typeface="Helvetica Neue"/>
              <a:cs typeface="Helvetica Neue"/>
              <a:sym typeface="Helvetica Neue"/>
            </a:endParaRPr>
          </a:p>
        </p:txBody>
      </p:sp>
      <p:sp>
        <p:nvSpPr>
          <p:cNvPr id="216" name="Google Shape;216;p5"/>
          <p:cNvSpPr/>
          <p:nvPr/>
        </p:nvSpPr>
        <p:spPr>
          <a:xfrm>
            <a:off x="5564915" y="1719648"/>
            <a:ext cx="5648455"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600">
                <a:solidFill>
                  <a:schemeClr val="dk1"/>
                </a:solidFill>
                <a:latin typeface="Helvetica Neue"/>
                <a:ea typeface="Helvetica Neue"/>
                <a:cs typeface="Helvetica Neue"/>
                <a:sym typeface="Helvetica Neue"/>
              </a:rPr>
              <a:t>Caucheteux et al. Communication Biology 2022</a:t>
            </a:r>
            <a:endParaRPr sz="1600">
              <a:solidFill>
                <a:schemeClr val="dk1"/>
              </a:solidFill>
              <a:latin typeface="Helvetica Neue"/>
              <a:ea typeface="Helvetica Neue"/>
              <a:cs typeface="Helvetica Neue"/>
              <a:sym typeface="Helvetica Neue"/>
            </a:endParaRPr>
          </a:p>
        </p:txBody>
      </p:sp>
      <p:sp>
        <p:nvSpPr>
          <p:cNvPr id="217" name="Google Shape;217;p5"/>
          <p:cNvSpPr/>
          <p:nvPr/>
        </p:nvSpPr>
        <p:spPr>
          <a:xfrm>
            <a:off x="608337" y="5660564"/>
            <a:ext cx="10564415" cy="45782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Across several types of large NLP systems, best alignment with fMRI in middle layers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sz="2800" b="1">
                <a:latin typeface="Helvetica Neue"/>
              </a:rPr>
              <a:t>Joint processing of linguistic properties in brains and language models</a:t>
            </a:r>
            <a:endParaRPr sz="2800" b="1">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24</a:t>
            </a:fld>
            <a:endParaRPr/>
          </a:p>
        </p:txBody>
      </p:sp>
      <p:sp>
        <p:nvSpPr>
          <p:cNvPr id="430" name="Google Shape;430;p41"/>
          <p:cNvSpPr txBox="1">
            <a:spLocks noGrp="1"/>
          </p:cNvSpPr>
          <p:nvPr>
            <p:ph type="body" idx="4294967295"/>
          </p:nvPr>
        </p:nvSpPr>
        <p:spPr>
          <a:xfrm>
            <a:off x="571140" y="654400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8167791" y="4429263"/>
            <a:ext cx="4024209" cy="1169511"/>
          </a:xfrm>
          <a:prstGeom prst="rect">
            <a:avLst/>
          </a:prstGeom>
          <a:solidFill>
            <a:srgbClr val="FFF2CC"/>
          </a:solidFill>
          <a:ln>
            <a:noFill/>
          </a:ln>
        </p:spPr>
        <p:txBody>
          <a:bodyPr spcFirstLastPara="1" wrap="square" lIns="121900" tIns="121900" rIns="121900" bIns="121900" anchor="t" anchorCtr="0">
            <a:spAutoFit/>
          </a:bodyPr>
          <a:lstStyle/>
          <a:p>
            <a:r>
              <a:rPr lang="en-US" sz="2000"/>
              <a:t>Top constituents and Tree Depth contribute the most to the alignment trend across layers</a:t>
            </a:r>
          </a:p>
        </p:txBody>
      </p:sp>
      <p:sp>
        <p:nvSpPr>
          <p:cNvPr id="433" name="Google Shape;433;p41"/>
          <p:cNvSpPr txBox="1"/>
          <p:nvPr/>
        </p:nvSpPr>
        <p:spPr>
          <a:xfrm>
            <a:off x="152201" y="1087082"/>
            <a:ext cx="6579339" cy="301873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endParaRPr sz="200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a:solidFill>
                  <a:schemeClr val="dk1"/>
                </a:solidFill>
                <a:latin typeface="Calibri"/>
                <a:ea typeface="Calibri"/>
                <a:cs typeface="Calibri"/>
                <a:sym typeface="Calibri"/>
              </a:rPr>
              <a:t>Stimulus representation: pretrained NLP model and removal of linguistic properties</a:t>
            </a:r>
            <a:endParaRPr sz="200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ea typeface="Calibri"/>
                <a:cs typeface="Calibri"/>
                <a:sym typeface="Calibri"/>
              </a:rPr>
              <a:t>Brain recording &amp; modality: fMRI, Listening</a:t>
            </a: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cs typeface="Calibri"/>
                <a:sym typeface="Calibri"/>
              </a:rPr>
              <a:t>Questions: </a:t>
            </a:r>
            <a:r>
              <a:rPr lang="en-US" sz="2000"/>
              <a:t>What linguistic properties underlie brain alignment, across all layers but also specifically in middle layers?</a:t>
            </a:r>
            <a:endParaRPr sz="2000"/>
          </a:p>
        </p:txBody>
      </p:sp>
      <p:pic>
        <p:nvPicPr>
          <p:cNvPr id="3" name="Picture 2" descr="Diagram&#10;&#10;Description automatically generated">
            <a:extLst>
              <a:ext uri="{FF2B5EF4-FFF2-40B4-BE49-F238E27FC236}">
                <a16:creationId xmlns:a16="http://schemas.microsoft.com/office/drawing/2014/main" id="{F7BA24FD-16C8-93B5-16AA-9802DF5B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6" y="910912"/>
            <a:ext cx="5472744" cy="2791957"/>
          </a:xfrm>
          <a:prstGeom prst="rect">
            <a:avLst/>
          </a:prstGeom>
        </p:spPr>
      </p:pic>
      <p:pic>
        <p:nvPicPr>
          <p:cNvPr id="4" name="Picture 3" descr="A close-up of a graph&#10;&#10;Description automatically generated with low confidence">
            <a:extLst>
              <a:ext uri="{FF2B5EF4-FFF2-40B4-BE49-F238E27FC236}">
                <a16:creationId xmlns:a16="http://schemas.microsoft.com/office/drawing/2014/main" id="{491609AF-E12D-28D7-135C-F9F353C61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83" y="3837551"/>
            <a:ext cx="7744167" cy="2635823"/>
          </a:xfrm>
          <a:prstGeom prst="rect">
            <a:avLst/>
          </a:prstGeom>
        </p:spPr>
      </p:pic>
    </p:spTree>
    <p:extLst>
      <p:ext uri="{BB962C8B-B14F-4D97-AF65-F5344CB8AC3E}">
        <p14:creationId xmlns:p14="http://schemas.microsoft.com/office/powerpoint/2010/main" val="310273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25</a:t>
            </a:fld>
            <a:endParaRPr/>
          </a:p>
        </p:txBody>
      </p:sp>
      <p:sp>
        <p:nvSpPr>
          <p:cNvPr id="344" name="Google Shape;344;p36"/>
          <p:cNvSpPr txBox="1">
            <a:spLocks noGrp="1"/>
          </p:cNvSpPr>
          <p:nvPr>
            <p:ph type="body" idx="4294967295"/>
          </p:nvPr>
        </p:nvSpPr>
        <p:spPr>
          <a:xfrm>
            <a:off x="325295" y="606098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Oota, Subba Reddy, Jashn Arora, Veeral Agarwal, Mounika Marreddy, Manish Gupta, and Bapi Raju Surampudi. "Neural Language Taskonomy: Which NLP Tasks are the most Predictive of fMRI Brain Activity?." </a:t>
            </a:r>
            <a:r>
              <a:rPr lang="en" b="0" i="1"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arXiv preprint arXiv:2205.01404</a:t>
            </a: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 (2022).</a:t>
            </a:r>
            <a:endParaRPr/>
          </a:p>
          <a:p>
            <a:pPr marL="0" indent="0">
              <a:spcBef>
                <a:spcPts val="1067"/>
              </a:spcBef>
              <a:buClr>
                <a:schemeClr val="dk1"/>
              </a:buClr>
              <a:buSzPct val="100000"/>
              <a:buNone/>
            </a:pPr>
            <a:endParaRPr/>
          </a:p>
        </p:txBody>
      </p:sp>
      <p:pic>
        <p:nvPicPr>
          <p:cNvPr id="345" name="Google Shape;345;p36"/>
          <p:cNvPicPr preferRelativeResize="0">
            <a:picLocks noGrp="1"/>
          </p:cNvPicPr>
          <p:nvPr>
            <p:ph type="body" idx="4294967295"/>
          </p:nvPr>
        </p:nvPicPr>
        <p:blipFill rotWithShape="1">
          <a:blip r:embed="rId4">
            <a:alphaModFix/>
          </a:blip>
          <a:srcRect r="1117" b="970"/>
          <a:stretch/>
        </p:blipFill>
        <p:spPr>
          <a:xfrm>
            <a:off x="425646" y="3297382"/>
            <a:ext cx="6381553" cy="2532195"/>
          </a:xfrm>
          <a:prstGeom prst="rect">
            <a:avLst/>
          </a:prstGeom>
          <a:noFill/>
          <a:ln>
            <a:noFill/>
          </a:ln>
        </p:spPr>
      </p:pic>
      <p:pic>
        <p:nvPicPr>
          <p:cNvPr id="346" name="Google Shape;346;p36"/>
          <p:cNvPicPr preferRelativeResize="0"/>
          <p:nvPr/>
        </p:nvPicPr>
        <p:blipFill rotWithShape="1">
          <a:blip r:embed="rId5">
            <a:alphaModFix/>
          </a:blip>
          <a:srcRect/>
          <a:stretch/>
        </p:blipFill>
        <p:spPr>
          <a:xfrm>
            <a:off x="7102040" y="4166817"/>
            <a:ext cx="3186137" cy="1600212"/>
          </a:xfrm>
          <a:prstGeom prst="rect">
            <a:avLst/>
          </a:prstGeom>
          <a:noFill/>
          <a:ln>
            <a:noFill/>
          </a:ln>
        </p:spPr>
      </p:pic>
      <p:sp>
        <p:nvSpPr>
          <p:cNvPr id="347" name="Google Shape;347;p3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a:rPr>
              <a:t>Tasks affect processing</a:t>
            </a:r>
            <a:endParaRPr sz="2800" b="1">
              <a:latin typeface="Helvetica Neue"/>
            </a:endParaRPr>
          </a:p>
        </p:txBody>
      </p:sp>
      <p:sp>
        <p:nvSpPr>
          <p:cNvPr id="348" name="Google Shape;348;p36"/>
          <p:cNvSpPr txBox="1"/>
          <p:nvPr/>
        </p:nvSpPr>
        <p:spPr>
          <a:xfrm>
            <a:off x="265967" y="1138733"/>
            <a:ext cx="7664400" cy="149421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a:solidFill>
                  <a:schemeClr val="dk1"/>
                </a:solidFill>
                <a:latin typeface="Calibri"/>
                <a:ea typeface="Calibri"/>
                <a:cs typeface="Calibri"/>
                <a:sym typeface="Calibri"/>
              </a:rPr>
              <a:t>Stimuli: passages and narratives</a:t>
            </a:r>
            <a:endParaRPr>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a:solidFill>
                  <a:schemeClr val="dk1"/>
                </a:solidFill>
                <a:latin typeface="Calibri"/>
                <a:ea typeface="Calibri"/>
                <a:cs typeface="Calibri"/>
                <a:sym typeface="Calibri"/>
              </a:rPr>
              <a:t>Stimulus representation: task-optimized NLP models for a range of tasks</a:t>
            </a:r>
            <a:endParaRPr>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a:solidFill>
                  <a:schemeClr val="dk1"/>
                </a:solidFill>
                <a:latin typeface="Calibri"/>
                <a:ea typeface="Calibri"/>
                <a:cs typeface="Calibri"/>
                <a:sym typeface="Calibri"/>
              </a:rPr>
              <a:t>Brain recording &amp; modality: fMRI, reading &amp; listening of different stimuli</a:t>
            </a:r>
            <a:endParaRPr/>
          </a:p>
        </p:txBody>
      </p:sp>
      <p:sp>
        <p:nvSpPr>
          <p:cNvPr id="349" name="Google Shape;349;p36"/>
          <p:cNvSpPr txBox="1"/>
          <p:nvPr/>
        </p:nvSpPr>
        <p:spPr>
          <a:xfrm>
            <a:off x="7462433" y="1096182"/>
            <a:ext cx="4264800" cy="1785064"/>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 sz="2000">
                <a:solidFill>
                  <a:schemeClr val="dk1"/>
                </a:solidFill>
                <a:latin typeface="Calibri"/>
                <a:ea typeface="Calibri"/>
                <a:cs typeface="Calibri"/>
                <a:sym typeface="Calibri"/>
              </a:rPr>
              <a:t>Reading fMRI best explained by coref. resolution, NER, shallow syntax parsing</a:t>
            </a:r>
            <a:endParaRPr sz="2000">
              <a:solidFill>
                <a:schemeClr val="dk1"/>
              </a:solidFill>
              <a:latin typeface="Calibri"/>
              <a:ea typeface="Calibri"/>
              <a:cs typeface="Calibri"/>
              <a:sym typeface="Calibri"/>
            </a:endParaRPr>
          </a:p>
          <a:p>
            <a:pPr marL="342900" indent="-342900">
              <a:buFont typeface="Arial" panose="020B0604020202020204" pitchFamily="34" charset="0"/>
              <a:buChar char="•"/>
            </a:pPr>
            <a:r>
              <a:rPr lang="en" sz="2000">
                <a:solidFill>
                  <a:schemeClr val="dk1"/>
                </a:solidFill>
                <a:latin typeface="Calibri"/>
                <a:ea typeface="Calibri"/>
                <a:cs typeface="Calibri"/>
                <a:sym typeface="Calibri"/>
              </a:rPr>
              <a:t>Listening fMRI best explained by paraphrasing, summarization, NLI</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4C241-9D08-D2D3-9369-C2556A5EA6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D3F04-2E40-4677-98DB-74993657FA34}"/>
              </a:ext>
            </a:extLst>
          </p:cNvPr>
          <p:cNvSpPr>
            <a:spLocks noGrp="1"/>
          </p:cNvSpPr>
          <p:nvPr>
            <p:ph idx="13"/>
          </p:nvPr>
        </p:nvSpPr>
        <p:spPr/>
        <p:txBody>
          <a:bodyPr/>
          <a:lstStyle/>
          <a:p>
            <a:r>
              <a:rPr lang="en-US">
                <a:hlinkClick r:id="rId2"/>
              </a:rPr>
              <a:t>Madeline C. Schiappa. Robustness Analysis of Video-Language Models. NeurIPS 2022.</a:t>
            </a:r>
            <a:endParaRPr lang="en-IN" dirty="0">
              <a:hlinkClick r:id="rId2"/>
            </a:endParaRPr>
          </a:p>
        </p:txBody>
      </p:sp>
      <p:sp>
        <p:nvSpPr>
          <p:cNvPr id="5" name="Title 4">
            <a:extLst>
              <a:ext uri="{FF2B5EF4-FFF2-40B4-BE49-F238E27FC236}">
                <a16:creationId xmlns:a16="http://schemas.microsoft.com/office/drawing/2014/main" id="{006A1590-BCDE-626E-AB0A-EFF1FE14F5D2}"/>
              </a:ext>
            </a:extLst>
          </p:cNvPr>
          <p:cNvSpPr>
            <a:spLocks noGrp="1"/>
          </p:cNvSpPr>
          <p:nvPr>
            <p:ph type="title"/>
          </p:nvPr>
        </p:nvSpPr>
        <p:spPr/>
        <p:txBody>
          <a:bodyPr>
            <a:normAutofit/>
          </a:bodyPr>
          <a:lstStyle/>
          <a:p>
            <a:r>
              <a:rPr lang="en-IN" sz="2800" b="1">
                <a:latin typeface="Helvetica Neue" panose="020B0604020202020204" charset="0"/>
              </a:rPr>
              <a:t>Mechanistic Interpretability</a:t>
            </a:r>
            <a:endParaRPr lang="en-IN" sz="2800" b="1" dirty="0">
              <a:latin typeface="Helvetica Neue" panose="020B0604020202020204" charset="0"/>
            </a:endParaRPr>
          </a:p>
        </p:txBody>
      </p:sp>
      <p:sp>
        <p:nvSpPr>
          <p:cNvPr id="6" name="Slide Number Placeholder 5">
            <a:extLst>
              <a:ext uri="{FF2B5EF4-FFF2-40B4-BE49-F238E27FC236}">
                <a16:creationId xmlns:a16="http://schemas.microsoft.com/office/drawing/2014/main" id="{6B6042D6-4B76-E2B4-2706-AE7B9D4720DD}"/>
              </a:ext>
            </a:extLst>
          </p:cNvPr>
          <p:cNvSpPr>
            <a:spLocks noGrp="1"/>
          </p:cNvSpPr>
          <p:nvPr>
            <p:ph type="sldNum" sz="quarter" idx="12"/>
          </p:nvPr>
        </p:nvSpPr>
        <p:spPr/>
        <p:txBody>
          <a:bodyPr/>
          <a:lstStyle/>
          <a:p>
            <a:fld id="{AE17A532-D286-470D-AE82-1500C848B688}" type="slidenum">
              <a:rPr lang="en-US" smtClean="0"/>
              <a:pPr/>
              <a:t>26</a:t>
            </a:fld>
            <a:endParaRPr lang="en-US" dirty="0"/>
          </a:p>
        </p:txBody>
      </p:sp>
      <p:pic>
        <p:nvPicPr>
          <p:cNvPr id="7" name="Picture 6" descr="A question mark on a pink background&#10;&#10;Description automatically generated">
            <a:extLst>
              <a:ext uri="{FF2B5EF4-FFF2-40B4-BE49-F238E27FC236}">
                <a16:creationId xmlns:a16="http://schemas.microsoft.com/office/drawing/2014/main" id="{1D477A5C-3EF7-C751-BA6C-D4A5202FF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2" y="1689803"/>
            <a:ext cx="3641091" cy="3092858"/>
          </a:xfrm>
          <a:prstGeom prst="rect">
            <a:avLst/>
          </a:prstGeom>
        </p:spPr>
      </p:pic>
      <p:sp>
        <p:nvSpPr>
          <p:cNvPr id="11" name="Google Shape;432;p41">
            <a:extLst>
              <a:ext uri="{FF2B5EF4-FFF2-40B4-BE49-F238E27FC236}">
                <a16:creationId xmlns:a16="http://schemas.microsoft.com/office/drawing/2014/main" id="{7BCDF596-AEA5-DB51-7A7F-C084BDB3683A}"/>
              </a:ext>
            </a:extLst>
          </p:cNvPr>
          <p:cNvSpPr txBox="1"/>
          <p:nvPr/>
        </p:nvSpPr>
        <p:spPr>
          <a:xfrm>
            <a:off x="6525813" y="1689803"/>
            <a:ext cx="4024209" cy="1169511"/>
          </a:xfrm>
          <a:prstGeom prst="rect">
            <a:avLst/>
          </a:prstGeom>
          <a:solidFill>
            <a:srgbClr val="FFF2CC"/>
          </a:solidFill>
          <a:ln>
            <a:noFill/>
          </a:ln>
        </p:spPr>
        <p:txBody>
          <a:bodyPr spcFirstLastPara="1" wrap="square" lIns="121900" tIns="121900" rIns="121900" bIns="121900" anchor="t" anchorCtr="0">
            <a:spAutoFit/>
          </a:bodyPr>
          <a:lstStyle/>
          <a:p>
            <a:r>
              <a:rPr lang="en-US" sz="2000"/>
              <a:t>Interpreting Model Predictions </a:t>
            </a:r>
          </a:p>
          <a:p>
            <a:pPr marL="342900" indent="-342900">
              <a:buFont typeface="Arial" panose="020B0604020202020204" pitchFamily="34" charset="0"/>
              <a:buChar char="•"/>
            </a:pPr>
            <a:r>
              <a:rPr lang="en-US" sz="2000"/>
              <a:t>Why did the model make this prediction?</a:t>
            </a:r>
          </a:p>
        </p:txBody>
      </p:sp>
      <p:sp>
        <p:nvSpPr>
          <p:cNvPr id="12" name="Oval 11">
            <a:extLst>
              <a:ext uri="{FF2B5EF4-FFF2-40B4-BE49-F238E27FC236}">
                <a16:creationId xmlns:a16="http://schemas.microsoft.com/office/drawing/2014/main" id="{B8D751BA-EA09-4846-D5A4-05B01772868F}"/>
              </a:ext>
            </a:extLst>
          </p:cNvPr>
          <p:cNvSpPr/>
          <p:nvPr/>
        </p:nvSpPr>
        <p:spPr>
          <a:xfrm>
            <a:off x="4689763" y="3236233"/>
            <a:ext cx="3101110" cy="101048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What if?</a:t>
            </a:r>
          </a:p>
          <a:p>
            <a:pPr algn="ctr"/>
            <a:r>
              <a:rPr lang="en-US"/>
              <a:t>Drop layers..</a:t>
            </a:r>
          </a:p>
        </p:txBody>
      </p:sp>
      <p:sp>
        <p:nvSpPr>
          <p:cNvPr id="13" name="Oval 12">
            <a:extLst>
              <a:ext uri="{FF2B5EF4-FFF2-40B4-BE49-F238E27FC236}">
                <a16:creationId xmlns:a16="http://schemas.microsoft.com/office/drawing/2014/main" id="{9A8C7C7B-5C50-C058-1C0E-09409EDB2BEB}"/>
              </a:ext>
            </a:extLst>
          </p:cNvPr>
          <p:cNvSpPr/>
          <p:nvPr/>
        </p:nvSpPr>
        <p:spPr>
          <a:xfrm>
            <a:off x="6821107" y="4279872"/>
            <a:ext cx="3101110" cy="101048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What if?</a:t>
            </a:r>
          </a:p>
          <a:p>
            <a:pPr algn="ctr"/>
            <a:r>
              <a:rPr lang="en-US"/>
              <a:t>Change of  weights..</a:t>
            </a:r>
          </a:p>
        </p:txBody>
      </p:sp>
      <p:sp>
        <p:nvSpPr>
          <p:cNvPr id="14" name="Oval 13">
            <a:extLst>
              <a:ext uri="{FF2B5EF4-FFF2-40B4-BE49-F238E27FC236}">
                <a16:creationId xmlns:a16="http://schemas.microsoft.com/office/drawing/2014/main" id="{075FD157-9391-CDA7-CA29-C632E14DD73E}"/>
              </a:ext>
            </a:extLst>
          </p:cNvPr>
          <p:cNvSpPr/>
          <p:nvPr/>
        </p:nvSpPr>
        <p:spPr>
          <a:xfrm>
            <a:off x="9090890" y="3236232"/>
            <a:ext cx="3101110" cy="101048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What if?</a:t>
            </a:r>
          </a:p>
          <a:p>
            <a:pPr algn="ctr"/>
            <a:r>
              <a:rPr lang="en-US"/>
              <a:t>Change input examples..</a:t>
            </a:r>
          </a:p>
        </p:txBody>
      </p:sp>
    </p:spTree>
    <p:extLst>
      <p:ext uri="{BB962C8B-B14F-4D97-AF65-F5344CB8AC3E}">
        <p14:creationId xmlns:p14="http://schemas.microsoft.com/office/powerpoint/2010/main" val="139302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4E74-D5BC-D70C-0F1C-C00B74EAC4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6A8562-E667-C85C-0836-EA421F387E30}"/>
              </a:ext>
            </a:extLst>
          </p:cNvPr>
          <p:cNvSpPr>
            <a:spLocks noGrp="1"/>
          </p:cNvSpPr>
          <p:nvPr>
            <p:ph idx="1"/>
          </p:nvPr>
        </p:nvSpPr>
        <p:spPr>
          <a:xfrm>
            <a:off x="147638" y="1128713"/>
            <a:ext cx="11815762" cy="5167312"/>
          </a:xfrm>
        </p:spPr>
        <p:txBody>
          <a:bodyPr>
            <a:normAutofit/>
          </a:bodyPr>
          <a:lstStyle/>
          <a:p>
            <a:r>
              <a:rPr lang="en-IN" sz="1800" dirty="0"/>
              <a:t>Finetuning modifies the representations generated by each layer.</a:t>
            </a:r>
          </a:p>
          <a:p>
            <a:pPr lvl="1"/>
            <a:r>
              <a:rPr lang="en-IN" sz="1800" dirty="0"/>
              <a:t>While fine-tuning these models, what changes across layers with respect to the pre-trained checkpoints?</a:t>
            </a:r>
          </a:p>
          <a:p>
            <a:r>
              <a:rPr lang="en-IN" sz="1800" dirty="0"/>
              <a:t>Robustness to input perturbations</a:t>
            </a:r>
          </a:p>
          <a:p>
            <a:pPr lvl="1"/>
            <a:r>
              <a:rPr lang="en-IN" sz="1800" dirty="0"/>
              <a:t>How robust are BERT</a:t>
            </a:r>
            <a:r>
              <a:rPr lang="en-IN" sz="1800"/>
              <a:t>, GPT2 </a:t>
            </a:r>
            <a:r>
              <a:rPr lang="en-IN" sz="1800" dirty="0"/>
              <a:t>to input perturbations? </a:t>
            </a:r>
          </a:p>
          <a:p>
            <a:pPr lvl="1"/>
            <a:r>
              <a:rPr lang="en-IN" sz="1800" dirty="0"/>
              <a:t>Is the effect of finetuning consistent across all models for various NLP tasks? </a:t>
            </a:r>
          </a:p>
          <a:p>
            <a:pPr lvl="1"/>
            <a:r>
              <a:rPr lang="en-IN" sz="1800" dirty="0"/>
              <a:t>Do these models exhibit varying levels of robustness to input text perturbations when finetuned for different NLP tasks? </a:t>
            </a:r>
          </a:p>
        </p:txBody>
      </p:sp>
      <p:sp>
        <p:nvSpPr>
          <p:cNvPr id="3" name="Content Placeholder 2">
            <a:extLst>
              <a:ext uri="{FF2B5EF4-FFF2-40B4-BE49-F238E27FC236}">
                <a16:creationId xmlns:a16="http://schemas.microsoft.com/office/drawing/2014/main" id="{CC86473E-B726-9BEB-76B7-06A9F308688A}"/>
              </a:ext>
            </a:extLst>
          </p:cNvPr>
          <p:cNvSpPr>
            <a:spLocks noGrp="1"/>
          </p:cNvSpPr>
          <p:nvPr>
            <p:ph idx="13"/>
          </p:nvPr>
        </p:nvSpPr>
        <p:spPr/>
        <p:txBody>
          <a:bodyPr/>
          <a:lstStyle/>
          <a:p>
            <a:r>
              <a:rPr lang="en-US" dirty="0"/>
              <a:t>Pavan Kalyan Reddy Neerudu, Subba Reddy Oota, Mounika Marreddy, Venkateswara Rao </a:t>
            </a:r>
            <a:r>
              <a:rPr lang="en-US" dirty="0" err="1"/>
              <a:t>Kagita</a:t>
            </a:r>
            <a:r>
              <a:rPr lang="en-US" dirty="0"/>
              <a:t>, Manish Gupta. On Robustness of Finetuned Transformer-based NLP Models. EMNLP 2023.</a:t>
            </a:r>
            <a:endParaRPr lang="en-IN" dirty="0"/>
          </a:p>
        </p:txBody>
      </p:sp>
      <p:sp>
        <p:nvSpPr>
          <p:cNvPr id="5" name="Title 4">
            <a:extLst>
              <a:ext uri="{FF2B5EF4-FFF2-40B4-BE49-F238E27FC236}">
                <a16:creationId xmlns:a16="http://schemas.microsoft.com/office/drawing/2014/main" id="{4BE8BC0E-4454-E40D-EAA4-D200102587FC}"/>
              </a:ext>
            </a:extLst>
          </p:cNvPr>
          <p:cNvSpPr>
            <a:spLocks noGrp="1"/>
          </p:cNvSpPr>
          <p:nvPr>
            <p:ph type="title"/>
          </p:nvPr>
        </p:nvSpPr>
        <p:spPr/>
        <p:txBody>
          <a:bodyPr>
            <a:normAutofit/>
          </a:bodyPr>
          <a:lstStyle/>
          <a:p>
            <a:r>
              <a:rPr lang="en-US" sz="2800" b="1" dirty="0">
                <a:latin typeface="Helvetica Neue" panose="020B0604020202020204" charset="0"/>
              </a:rPr>
              <a:t>Interesting questions about BERT</a:t>
            </a:r>
            <a:r>
              <a:rPr lang="en-US" sz="2800" b="1">
                <a:latin typeface="Helvetica Neue" panose="020B0604020202020204" charset="0"/>
              </a:rPr>
              <a:t>, GPT2</a:t>
            </a:r>
            <a:endParaRPr lang="en-IN" sz="2800" b="1" dirty="0">
              <a:latin typeface="Helvetica Neue" panose="020B0604020202020204" charset="0"/>
            </a:endParaRPr>
          </a:p>
        </p:txBody>
      </p:sp>
      <p:sp>
        <p:nvSpPr>
          <p:cNvPr id="6" name="Slide Number Placeholder 5">
            <a:extLst>
              <a:ext uri="{FF2B5EF4-FFF2-40B4-BE49-F238E27FC236}">
                <a16:creationId xmlns:a16="http://schemas.microsoft.com/office/drawing/2014/main" id="{AFEF6544-4A5A-333C-277D-3D417CE8127B}"/>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
        <p:nvSpPr>
          <p:cNvPr id="8" name="Content Placeholder 1">
            <a:extLst>
              <a:ext uri="{FF2B5EF4-FFF2-40B4-BE49-F238E27FC236}">
                <a16:creationId xmlns:a16="http://schemas.microsoft.com/office/drawing/2014/main" id="{98EE4F84-CB4A-F2A7-612B-AAFDC818F0B5}"/>
              </a:ext>
            </a:extLst>
          </p:cNvPr>
          <p:cNvSpPr txBox="1">
            <a:spLocks/>
          </p:cNvSpPr>
          <p:nvPr/>
        </p:nvSpPr>
        <p:spPr>
          <a:xfrm>
            <a:off x="147638" y="3576314"/>
            <a:ext cx="5279014" cy="117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a:t>Centred Kernel Alignment (CKA)</a:t>
            </a:r>
            <a:endParaRPr lang="en-IN" sz="1600" dirty="0"/>
          </a:p>
          <a:p>
            <a:pPr lvl="1"/>
            <a:r>
              <a:rPr lang="en-IN" sz="1600" dirty="0"/>
              <a:t>Compare layer-wise hidden state representations of pre-trained and finetuned models.</a:t>
            </a:r>
          </a:p>
          <a:p>
            <a:pPr lvl="1"/>
            <a:r>
              <a:rPr lang="en-IN" sz="1600" dirty="0"/>
              <a:t>1 </a:t>
            </a:r>
            <a:r>
              <a:rPr lang="en-IN" sz="1600" dirty="0">
                <a:sym typeface="Wingdings" panose="05000000000000000000" pitchFamily="2" charset="2"/>
              </a:rPr>
              <a:t> </a:t>
            </a:r>
            <a:r>
              <a:rPr lang="en-IN" sz="1600" dirty="0"/>
              <a:t>perfect sim; 0 </a:t>
            </a:r>
            <a:r>
              <a:rPr lang="en-IN" sz="1600" dirty="0">
                <a:sym typeface="Wingdings" panose="05000000000000000000" pitchFamily="2" charset="2"/>
              </a:rPr>
              <a:t> </a:t>
            </a:r>
            <a:r>
              <a:rPr lang="en-IN" sz="1600" dirty="0"/>
              <a:t>no </a:t>
            </a:r>
            <a:r>
              <a:rPr lang="en-IN" sz="1600"/>
              <a:t>sim.</a:t>
            </a:r>
            <a:endParaRPr lang="en-IN" sz="1600" dirty="0"/>
          </a:p>
          <a:p>
            <a:pPr marL="457200" lvl="1" indent="0">
              <a:buNone/>
            </a:pPr>
            <a:endParaRPr lang="en-IN" dirty="0"/>
          </a:p>
        </p:txBody>
      </p:sp>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02F2A586-DAEA-D0ED-4E71-727FB2589885}"/>
                  </a:ext>
                </a:extLst>
              </p:cNvPr>
              <p:cNvSpPr>
                <a:spLocks noGrp="1"/>
              </p:cNvSpPr>
              <p:nvPr>
                <p:ph idx="14"/>
              </p:nvPr>
            </p:nvSpPr>
            <p:spPr>
              <a:xfrm>
                <a:off x="5892367" y="3576314"/>
                <a:ext cx="5805487" cy="1411504"/>
              </a:xfrm>
            </p:spPr>
            <p:txBody>
              <a:bodyPr>
                <a:normAutofit fontScale="92500"/>
              </a:bodyPr>
              <a:lstStyle/>
              <a:p>
                <a:r>
                  <a:rPr lang="en-US" sz="1600"/>
                  <a:t>Similarity Through Inverted Representations (</a:t>
                </a:r>
                <a:r>
                  <a:rPr lang="en-IN" sz="1600"/>
                  <a:t>STIR) (</a:t>
                </a:r>
                <a:r>
                  <a:rPr lang="en-IN" sz="1600" dirty="0" err="1"/>
                  <a:t>finetuned|pre-trained</a:t>
                </a:r>
                <a:r>
                  <a:rPr lang="en-IN" sz="1600" dirty="0"/>
                  <a:t>)</a:t>
                </a:r>
                <a:endParaRPr lang="en-US" sz="1600" dirty="0"/>
              </a:p>
              <a:p>
                <a:pPr lvl="1"/>
                <a:r>
                  <a:rPr lang="en-IN" sz="1600" dirty="0"/>
                  <a:t>Given pretrained model </a:t>
                </a:r>
                <a14:m>
                  <m:oMath xmlns:m="http://schemas.openxmlformats.org/officeDocument/2006/math">
                    <m:sSub>
                      <m:sSubPr>
                        <m:ctrlPr>
                          <a:rPr lang="en-US" sz="1600" b="0" i="1" dirty="0" smtClean="0">
                            <a:latin typeface="Cambria Math" panose="02040503050406030204" pitchFamily="18" charset="0"/>
                          </a:rPr>
                        </m:ctrlPr>
                      </m:sSubPr>
                      <m:e>
                        <m:r>
                          <a:rPr lang="en-IN" sz="1600" i="1" dirty="0" smtClean="0">
                            <a:latin typeface="Cambria Math" panose="02040503050406030204" pitchFamily="18" charset="0"/>
                          </a:rPr>
                          <m:t>𝑚</m:t>
                        </m:r>
                      </m:e>
                      <m:sub>
                        <m:r>
                          <a:rPr lang="en-IN" sz="1600" i="1" dirty="0" smtClean="0">
                            <a:latin typeface="Cambria Math" panose="02040503050406030204" pitchFamily="18" charset="0"/>
                          </a:rPr>
                          <m:t>1</m:t>
                        </m:r>
                      </m:sub>
                    </m:sSub>
                  </m:oMath>
                </a14:m>
                <a:r>
                  <a:rPr lang="en-IN" sz="1600" dirty="0"/>
                  <a:t> and </a:t>
                </a:r>
                <a14:m>
                  <m:oMath xmlns:m="http://schemas.openxmlformats.org/officeDocument/2006/math">
                    <m:r>
                      <a:rPr lang="en-IN" sz="1600" i="1" dirty="0" smtClean="0">
                        <a:latin typeface="Cambria Math" panose="02040503050406030204" pitchFamily="18" charset="0"/>
                      </a:rPr>
                      <m:t>𝑛</m:t>
                    </m:r>
                  </m:oMath>
                </a14:m>
                <a:r>
                  <a:rPr lang="en-IN" sz="1600" dirty="0"/>
                  <a:t> data samples, STIR defines how invariant finetuned model </a:t>
                </a:r>
                <a14:m>
                  <m:oMath xmlns:m="http://schemas.openxmlformats.org/officeDocument/2006/math">
                    <m:sSub>
                      <m:sSubPr>
                        <m:ctrlPr>
                          <a:rPr lang="en-US" sz="1600" b="0" i="1" dirty="0" smtClean="0">
                            <a:latin typeface="Cambria Math" panose="02040503050406030204" pitchFamily="18" charset="0"/>
                          </a:rPr>
                        </m:ctrlPr>
                      </m:sSubPr>
                      <m:e>
                        <m:r>
                          <a:rPr lang="en-IN" sz="1600" i="1" dirty="0" smtClean="0">
                            <a:latin typeface="Cambria Math" panose="02040503050406030204" pitchFamily="18" charset="0"/>
                          </a:rPr>
                          <m:t>𝑚</m:t>
                        </m:r>
                      </m:e>
                      <m:sub>
                        <m:r>
                          <a:rPr lang="en-IN" sz="1600" i="1" dirty="0" smtClean="0">
                            <a:latin typeface="Cambria Math" panose="02040503050406030204" pitchFamily="18" charset="0"/>
                          </a:rPr>
                          <m:t>2</m:t>
                        </m:r>
                      </m:sub>
                    </m:sSub>
                  </m:oMath>
                </a14:m>
                <a:r>
                  <a:rPr lang="en-IN" sz="1600" dirty="0"/>
                  <a:t> </a:t>
                </a:r>
                <a:r>
                  <a:rPr lang="en-IN" sz="1600"/>
                  <a:t>is to perturbations </a:t>
                </a:r>
                <a:r>
                  <a:rPr lang="en-IN" sz="1600" dirty="0"/>
                  <a:t>of the samples that are imperceptible by </a:t>
                </a:r>
                <a14:m>
                  <m:oMath xmlns:m="http://schemas.openxmlformats.org/officeDocument/2006/math">
                    <m:sSub>
                      <m:sSubPr>
                        <m:ctrlPr>
                          <a:rPr lang="en-US" sz="1600" b="0" i="1" dirty="0" smtClean="0">
                            <a:latin typeface="Cambria Math" panose="02040503050406030204" pitchFamily="18" charset="0"/>
                          </a:rPr>
                        </m:ctrlPr>
                      </m:sSubPr>
                      <m:e>
                        <m:r>
                          <a:rPr lang="en-IN" sz="1600" i="1" dirty="0" smtClean="0">
                            <a:latin typeface="Cambria Math" panose="02040503050406030204" pitchFamily="18" charset="0"/>
                          </a:rPr>
                          <m:t>𝑚</m:t>
                        </m:r>
                      </m:e>
                      <m:sub>
                        <m:r>
                          <a:rPr lang="en-IN" sz="1600" i="1" dirty="0" smtClean="0">
                            <a:latin typeface="Cambria Math" panose="02040503050406030204" pitchFamily="18" charset="0"/>
                          </a:rPr>
                          <m:t>1</m:t>
                        </m:r>
                      </m:sub>
                    </m:sSub>
                  </m:oMath>
                </a14:m>
                <a:r>
                  <a:rPr lang="en-IN" sz="1600" dirty="0"/>
                  <a:t>, i.e., do not change their representations according to </a:t>
                </a:r>
                <a14:m>
                  <m:oMath xmlns:m="http://schemas.openxmlformats.org/officeDocument/2006/math">
                    <m:sSub>
                      <m:sSubPr>
                        <m:ctrlPr>
                          <a:rPr lang="en-US" sz="1600" b="0" i="1" dirty="0" smtClean="0">
                            <a:latin typeface="Cambria Math" panose="02040503050406030204" pitchFamily="18" charset="0"/>
                          </a:rPr>
                        </m:ctrlPr>
                      </m:sSubPr>
                      <m:e>
                        <m:r>
                          <a:rPr lang="en-IN" sz="1600" i="1" dirty="0" smtClean="0">
                            <a:latin typeface="Cambria Math" panose="02040503050406030204" pitchFamily="18" charset="0"/>
                          </a:rPr>
                          <m:t>𝑚</m:t>
                        </m:r>
                      </m:e>
                      <m:sub>
                        <m:r>
                          <a:rPr lang="en-IN" sz="1600" i="1" dirty="0" smtClean="0">
                            <a:latin typeface="Cambria Math" panose="02040503050406030204" pitchFamily="18" charset="0"/>
                          </a:rPr>
                          <m:t>1</m:t>
                        </m:r>
                      </m:sub>
                    </m:sSub>
                  </m:oMath>
                </a14:m>
                <a:r>
                  <a:rPr lang="en-IN" sz="1600" dirty="0"/>
                  <a:t>.</a:t>
                </a:r>
              </a:p>
            </p:txBody>
          </p:sp>
        </mc:Choice>
        <mc:Fallback xmlns="">
          <p:sp>
            <p:nvSpPr>
              <p:cNvPr id="9" name="Content Placeholder 3">
                <a:extLst>
                  <a:ext uri="{FF2B5EF4-FFF2-40B4-BE49-F238E27FC236}">
                    <a16:creationId xmlns:a16="http://schemas.microsoft.com/office/drawing/2014/main" id="{02F2A586-DAEA-D0ED-4E71-727FB2589885}"/>
                  </a:ext>
                </a:extLst>
              </p:cNvPr>
              <p:cNvSpPr>
                <a:spLocks noGrp="1" noRot="1" noChangeAspect="1" noMove="1" noResize="1" noEditPoints="1" noAdjustHandles="1" noChangeArrowheads="1" noChangeShapeType="1" noTextEdit="1"/>
              </p:cNvSpPr>
              <p:nvPr>
                <p:ph idx="14"/>
              </p:nvPr>
            </p:nvSpPr>
            <p:spPr>
              <a:xfrm>
                <a:off x="5892367" y="3576314"/>
                <a:ext cx="5805487" cy="1411504"/>
              </a:xfrm>
              <a:blipFill>
                <a:blip r:embed="rId2"/>
                <a:stretch>
                  <a:fillRect l="-315" t="-2597" b="-3463"/>
                </a:stretch>
              </a:blipFill>
            </p:spPr>
            <p:txBody>
              <a:bodyPr/>
              <a:lstStyle/>
              <a:p>
                <a:r>
                  <a:rPr lang="en-US">
                    <a:noFill/>
                  </a:rPr>
                  <a:t> </a:t>
                </a:r>
              </a:p>
            </p:txBody>
          </p:sp>
        </mc:Fallback>
      </mc:AlternateContent>
    </p:spTree>
    <p:extLst>
      <p:ext uri="{BB962C8B-B14F-4D97-AF65-F5344CB8AC3E}">
        <p14:creationId xmlns:p14="http://schemas.microsoft.com/office/powerpoint/2010/main" val="262789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A26D6-895F-6CE4-8A35-C9AE9B119E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8380C-65B6-929B-2633-910F3C9F6951}"/>
              </a:ext>
            </a:extLst>
          </p:cNvPr>
          <p:cNvSpPr>
            <a:spLocks noGrp="1"/>
          </p:cNvSpPr>
          <p:nvPr>
            <p:ph idx="13"/>
          </p:nvPr>
        </p:nvSpPr>
        <p:spPr/>
        <p:txBody>
          <a:bodyPr/>
          <a:lstStyle/>
          <a:p>
            <a:r>
              <a:rPr lang="en-US">
                <a:hlinkClick r:id="rId2"/>
              </a:rPr>
              <a:t>Madeline C. Schiappa. Robustness Analysis of Video-Language Models. NeurIPS 2022.</a:t>
            </a:r>
            <a:endParaRPr lang="en-IN" dirty="0">
              <a:hlinkClick r:id="rId2"/>
            </a:endParaRPr>
          </a:p>
        </p:txBody>
      </p:sp>
      <p:sp>
        <p:nvSpPr>
          <p:cNvPr id="5" name="Title 4">
            <a:extLst>
              <a:ext uri="{FF2B5EF4-FFF2-40B4-BE49-F238E27FC236}">
                <a16:creationId xmlns:a16="http://schemas.microsoft.com/office/drawing/2014/main" id="{C34C243D-AA70-38D9-93C1-8DDFC50EF5D4}"/>
              </a:ext>
            </a:extLst>
          </p:cNvPr>
          <p:cNvSpPr>
            <a:spLocks noGrp="1"/>
          </p:cNvSpPr>
          <p:nvPr>
            <p:ph type="title"/>
          </p:nvPr>
        </p:nvSpPr>
        <p:spPr/>
        <p:txBody>
          <a:bodyPr>
            <a:normAutofit/>
          </a:bodyPr>
          <a:lstStyle/>
          <a:p>
            <a:r>
              <a:rPr lang="en-IN" sz="2800" b="1">
                <a:latin typeface="Helvetica Neue" panose="020B0604020202020204" charset="0"/>
              </a:rPr>
              <a:t>Robustness</a:t>
            </a:r>
            <a:endParaRPr lang="en-IN" sz="2800" b="1" dirty="0">
              <a:latin typeface="Helvetica Neue" panose="020B0604020202020204" charset="0"/>
            </a:endParaRPr>
          </a:p>
        </p:txBody>
      </p:sp>
      <p:sp>
        <p:nvSpPr>
          <p:cNvPr id="6" name="Slide Number Placeholder 5">
            <a:extLst>
              <a:ext uri="{FF2B5EF4-FFF2-40B4-BE49-F238E27FC236}">
                <a16:creationId xmlns:a16="http://schemas.microsoft.com/office/drawing/2014/main" id="{12B04E28-CDEF-6AFE-2A66-DED717A48FAD}"/>
              </a:ext>
            </a:extLst>
          </p:cNvPr>
          <p:cNvSpPr>
            <a:spLocks noGrp="1"/>
          </p:cNvSpPr>
          <p:nvPr>
            <p:ph type="sldNum" sz="quarter" idx="12"/>
          </p:nvPr>
        </p:nvSpPr>
        <p:spPr/>
        <p:txBody>
          <a:bodyPr/>
          <a:lstStyle/>
          <a:p>
            <a:fld id="{AE17A532-D286-470D-AE82-1500C848B688}" type="slidenum">
              <a:rPr lang="en-US" smtClean="0"/>
              <a:pPr/>
              <a:t>28</a:t>
            </a:fld>
            <a:endParaRPr lang="en-US" dirty="0"/>
          </a:p>
        </p:txBody>
      </p:sp>
      <p:sp>
        <p:nvSpPr>
          <p:cNvPr id="2" name="Google Shape;349;p36">
            <a:extLst>
              <a:ext uri="{FF2B5EF4-FFF2-40B4-BE49-F238E27FC236}">
                <a16:creationId xmlns:a16="http://schemas.microsoft.com/office/drawing/2014/main" id="{89FFD76F-BD07-1E0F-41DB-5E7C21F8299E}"/>
              </a:ext>
            </a:extLst>
          </p:cNvPr>
          <p:cNvSpPr txBox="1"/>
          <p:nvPr/>
        </p:nvSpPr>
        <p:spPr>
          <a:xfrm>
            <a:off x="8608076" y="2530423"/>
            <a:ext cx="3510105" cy="2492950"/>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600"/>
              <a:t>Text perturbations grouped into seven different categories</a:t>
            </a:r>
          </a:p>
          <a:p>
            <a:pPr marL="800100" lvl="1" indent="-342900">
              <a:buFont typeface="Arial" panose="020B0604020202020204" pitchFamily="34" charset="0"/>
              <a:buChar char="•"/>
            </a:pPr>
            <a:r>
              <a:rPr lang="en-US" sz="1600"/>
              <a:t>ChangeChar</a:t>
            </a:r>
          </a:p>
          <a:p>
            <a:pPr marL="800100" lvl="1" indent="-342900">
              <a:buFont typeface="Arial" panose="020B0604020202020204" pitchFamily="34" charset="0"/>
              <a:buChar char="•"/>
            </a:pPr>
            <a:r>
              <a:rPr lang="en-US" sz="1600"/>
              <a:t>AddText</a:t>
            </a:r>
          </a:p>
          <a:p>
            <a:pPr marL="800100" lvl="1" indent="-342900">
              <a:buFont typeface="Arial" panose="020B0604020202020204" pitchFamily="34" charset="0"/>
              <a:buChar char="•"/>
            </a:pPr>
            <a:r>
              <a:rPr lang="en-US" sz="1600"/>
              <a:t>Bias</a:t>
            </a:r>
          </a:p>
          <a:p>
            <a:pPr marL="800100" lvl="1" indent="-342900">
              <a:buFont typeface="Arial" panose="020B0604020202020204" pitchFamily="34" charset="0"/>
              <a:buChar char="•"/>
            </a:pPr>
            <a:r>
              <a:rPr lang="en-US" sz="1600"/>
              <a:t>Positional</a:t>
            </a:r>
          </a:p>
          <a:p>
            <a:pPr marL="800100" lvl="1" indent="-342900">
              <a:buFont typeface="Arial" panose="020B0604020202020204" pitchFamily="34" charset="0"/>
              <a:buChar char="•"/>
            </a:pPr>
            <a:r>
              <a:rPr lang="en-US" sz="1600"/>
              <a:t>DropText</a:t>
            </a:r>
          </a:p>
          <a:p>
            <a:pPr marL="800100" lvl="1" indent="-342900">
              <a:buFont typeface="Arial" panose="020B0604020202020204" pitchFamily="34" charset="0"/>
              <a:buChar char="•"/>
            </a:pPr>
            <a:r>
              <a:rPr lang="en-US" sz="1600"/>
              <a:t>SwapText</a:t>
            </a:r>
          </a:p>
          <a:p>
            <a:pPr marL="800100" lvl="1" indent="-342900">
              <a:buFont typeface="Arial" panose="020B0604020202020204" pitchFamily="34" charset="0"/>
              <a:buChar char="•"/>
            </a:pPr>
            <a:r>
              <a:rPr lang="en-US" sz="1600"/>
              <a:t>TextStyle</a:t>
            </a:r>
            <a:endParaRPr lang="en-IN" sz="1600"/>
          </a:p>
        </p:txBody>
      </p:sp>
      <p:pic>
        <p:nvPicPr>
          <p:cNvPr id="10" name="Picture 9" descr="A couple of circular colored circles with text&#10;&#10;Description automatically generated with medium confidence">
            <a:extLst>
              <a:ext uri="{FF2B5EF4-FFF2-40B4-BE49-F238E27FC236}">
                <a16:creationId xmlns:a16="http://schemas.microsoft.com/office/drawing/2014/main" id="{2725C305-83BF-E159-A0C5-36AF340A9D2E}"/>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1865747" y="860067"/>
            <a:ext cx="5384800" cy="5285647"/>
          </a:xfrm>
          <a:prstGeom prst="rect">
            <a:avLst/>
          </a:prstGeom>
        </p:spPr>
      </p:pic>
    </p:spTree>
    <p:extLst>
      <p:ext uri="{BB962C8B-B14F-4D97-AF65-F5344CB8AC3E}">
        <p14:creationId xmlns:p14="http://schemas.microsoft.com/office/powerpoint/2010/main" val="332197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7DE7-8FC8-5FC9-ED93-9C3831924D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F7F8B-947D-343B-AD5F-01E82CCAD6E3}"/>
              </a:ext>
            </a:extLst>
          </p:cNvPr>
          <p:cNvSpPr>
            <a:spLocks noGrp="1"/>
          </p:cNvSpPr>
          <p:nvPr>
            <p:ph idx="13"/>
          </p:nvPr>
        </p:nvSpPr>
        <p:spPr/>
        <p:txBody>
          <a:bodyPr/>
          <a:lstStyle/>
          <a:p>
            <a:r>
              <a:rPr lang="en-US" dirty="0">
                <a:hlinkClick r:id="rId2"/>
              </a:rPr>
              <a:t>Pavan Kalyan Reddy Neerudu, Subba Reddy Oota, Mounika Marreddy, Venkateswara Rao </a:t>
            </a:r>
            <a:r>
              <a:rPr lang="en-US" dirty="0" err="1">
                <a:hlinkClick r:id="rId2"/>
              </a:rPr>
              <a:t>Kagita</a:t>
            </a:r>
            <a:r>
              <a:rPr lang="en-US" dirty="0">
                <a:hlinkClick r:id="rId2"/>
              </a:rPr>
              <a:t>, Manish Gupta. On Robustness of Finetuned Transformer-based NLP Models. EMNLP 2023.</a:t>
            </a:r>
            <a:endParaRPr lang="en-IN" dirty="0"/>
          </a:p>
        </p:txBody>
      </p:sp>
      <p:pic>
        <p:nvPicPr>
          <p:cNvPr id="8" name="Content Placeholder 7">
            <a:extLst>
              <a:ext uri="{FF2B5EF4-FFF2-40B4-BE49-F238E27FC236}">
                <a16:creationId xmlns:a16="http://schemas.microsoft.com/office/drawing/2014/main" id="{635D0246-F7A5-341C-9105-5247CC0DE010}"/>
              </a:ext>
            </a:extLst>
          </p:cNvPr>
          <p:cNvPicPr>
            <a:picLocks noGrp="1" noChangeAspect="1"/>
          </p:cNvPicPr>
          <p:nvPr>
            <p:ph idx="14"/>
          </p:nvPr>
        </p:nvPicPr>
        <p:blipFill rotWithShape="1">
          <a:blip r:embed="rId3"/>
          <a:srcRect b="33293"/>
          <a:stretch/>
        </p:blipFill>
        <p:spPr>
          <a:xfrm>
            <a:off x="147638" y="952501"/>
            <a:ext cx="8386619" cy="5126252"/>
          </a:xfrm>
        </p:spPr>
      </p:pic>
      <p:sp>
        <p:nvSpPr>
          <p:cNvPr id="5" name="Title 4">
            <a:extLst>
              <a:ext uri="{FF2B5EF4-FFF2-40B4-BE49-F238E27FC236}">
                <a16:creationId xmlns:a16="http://schemas.microsoft.com/office/drawing/2014/main" id="{1F41436C-4CC8-34DC-7C32-AB40F8E9D078}"/>
              </a:ext>
            </a:extLst>
          </p:cNvPr>
          <p:cNvSpPr>
            <a:spLocks noGrp="1"/>
          </p:cNvSpPr>
          <p:nvPr>
            <p:ph type="title"/>
          </p:nvPr>
        </p:nvSpPr>
        <p:spPr/>
        <p:txBody>
          <a:bodyPr>
            <a:normAutofit/>
          </a:bodyPr>
          <a:lstStyle/>
          <a:p>
            <a:r>
              <a:rPr lang="en-IN" sz="2800" b="1" dirty="0">
                <a:latin typeface="Helvetica Neue" panose="020B0604020202020204" charset="0"/>
              </a:rPr>
              <a:t>How does finetuning modify the layers representations for different models?</a:t>
            </a:r>
          </a:p>
        </p:txBody>
      </p:sp>
      <p:sp>
        <p:nvSpPr>
          <p:cNvPr id="6" name="Slide Number Placeholder 5">
            <a:extLst>
              <a:ext uri="{FF2B5EF4-FFF2-40B4-BE49-F238E27FC236}">
                <a16:creationId xmlns:a16="http://schemas.microsoft.com/office/drawing/2014/main" id="{AFAF1ADC-A248-C2B1-DE68-F2B6441978E9}"/>
              </a:ext>
            </a:extLst>
          </p:cNvPr>
          <p:cNvSpPr>
            <a:spLocks noGrp="1"/>
          </p:cNvSpPr>
          <p:nvPr>
            <p:ph type="sldNum" sz="quarter" idx="12"/>
          </p:nvPr>
        </p:nvSpPr>
        <p:spPr/>
        <p:txBody>
          <a:bodyPr/>
          <a:lstStyle/>
          <a:p>
            <a:fld id="{AE17A532-D286-470D-AE82-1500C848B688}" type="slidenum">
              <a:rPr lang="en-US" smtClean="0"/>
              <a:pPr/>
              <a:t>29</a:t>
            </a:fld>
            <a:endParaRPr lang="en-US" dirty="0"/>
          </a:p>
        </p:txBody>
      </p:sp>
      <p:sp>
        <p:nvSpPr>
          <p:cNvPr id="2" name="Google Shape;349;p36">
            <a:extLst>
              <a:ext uri="{FF2B5EF4-FFF2-40B4-BE49-F238E27FC236}">
                <a16:creationId xmlns:a16="http://schemas.microsoft.com/office/drawing/2014/main" id="{55950341-3839-BDB1-C7F1-03BE8E071E3E}"/>
              </a:ext>
            </a:extLst>
          </p:cNvPr>
          <p:cNvSpPr txBox="1"/>
          <p:nvPr/>
        </p:nvSpPr>
        <p:spPr>
          <a:xfrm>
            <a:off x="8608076" y="2530423"/>
            <a:ext cx="3510105" cy="1477287"/>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IN" sz="1600"/>
              <a:t>GPT-2 had fewer affected layers, indicating higher semantic stability.</a:t>
            </a:r>
            <a:endParaRPr lang="en-US" sz="1600"/>
          </a:p>
          <a:p>
            <a:pPr marL="342900" indent="-342900">
              <a:buFont typeface="Arial" panose="020B0604020202020204" pitchFamily="34" charset="0"/>
              <a:buChar char="•"/>
            </a:pPr>
            <a:r>
              <a:rPr lang="en-IN" sz="1600"/>
              <a:t>CKA and STIR vary consistently across all three models.</a:t>
            </a:r>
          </a:p>
        </p:txBody>
      </p:sp>
    </p:spTree>
    <p:extLst>
      <p:ext uri="{BB962C8B-B14F-4D97-AF65-F5344CB8AC3E}">
        <p14:creationId xmlns:p14="http://schemas.microsoft.com/office/powerpoint/2010/main" val="27525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79B4EE7A-7F23-1014-4A61-E461BECE236C}"/>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46FFD20F-832D-514A-8A66-4A04BA8B764F}"/>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4F43521F-5A98-F816-6B95-6552C2B191D1}"/>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solidFill>
                  <a:srgbClr val="FF0000"/>
                </a:solidFill>
              </a:rPr>
              <a:t>Recap on small language models [5 min]</a:t>
            </a:r>
          </a:p>
          <a:p>
            <a:pPr marL="237061" indent="-228594">
              <a:spcBef>
                <a:spcPts val="0"/>
              </a:spcBef>
              <a:buSzPts val="2100"/>
            </a:pPr>
            <a:r>
              <a:rPr lang="en"/>
              <a:t>Emerging abilities of language models and why they are effective? [25 min]</a:t>
            </a:r>
          </a:p>
          <a:p>
            <a:pPr marL="237061" indent="-228594">
              <a:spcBef>
                <a:spcPts val="0"/>
              </a:spcBef>
              <a:buSzPts val="2100"/>
            </a:pPr>
            <a:r>
              <a:rPr lang="en"/>
              <a:t>Text-to-Text Transfer Transformer, </a:t>
            </a:r>
            <a:r>
              <a:rPr lang="en-US"/>
              <a:t>Prompting, Instruction-tuning [1 hour]</a:t>
            </a:r>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7EC413E6-13DA-0C20-13BD-738636340CDB}"/>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a:t>
            </a:fld>
            <a:endParaRPr/>
          </a:p>
        </p:txBody>
      </p:sp>
      <p:sp>
        <p:nvSpPr>
          <p:cNvPr id="2" name="Google Shape;199;p37">
            <a:extLst>
              <a:ext uri="{FF2B5EF4-FFF2-40B4-BE49-F238E27FC236}">
                <a16:creationId xmlns:a16="http://schemas.microsoft.com/office/drawing/2014/main" id="{B81D65FC-A2D7-AE3C-FC1A-F245D070D30E}"/>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66467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5EAE61-89EB-2546-C57B-2991CC79F3A1}"/>
              </a:ext>
            </a:extLst>
          </p:cNvPr>
          <p:cNvSpPr>
            <a:spLocks noGrp="1"/>
          </p:cNvSpPr>
          <p:nvPr>
            <p:ph type="title"/>
          </p:nvPr>
        </p:nvSpPr>
        <p:spPr/>
        <p:txBody>
          <a:bodyPr>
            <a:normAutofit/>
          </a:bodyPr>
          <a:lstStyle/>
          <a:p>
            <a:r>
              <a:rPr lang="en-IN" sz="2800" b="1" dirty="0">
                <a:latin typeface="Helvetica Neue" panose="020B0604020202020204"/>
              </a:rPr>
              <a:t>Is the impact of input text perturbations on finetuned models task-dependent? </a:t>
            </a:r>
          </a:p>
        </p:txBody>
      </p:sp>
      <p:sp>
        <p:nvSpPr>
          <p:cNvPr id="6" name="Slide Number Placeholder 5">
            <a:extLst>
              <a:ext uri="{FF2B5EF4-FFF2-40B4-BE49-F238E27FC236}">
                <a16:creationId xmlns:a16="http://schemas.microsoft.com/office/drawing/2014/main" id="{B6986F73-25C0-0BA3-DFC3-C7B2A8A253B8}"/>
              </a:ext>
            </a:extLst>
          </p:cNvPr>
          <p:cNvSpPr>
            <a:spLocks noGrp="1"/>
          </p:cNvSpPr>
          <p:nvPr>
            <p:ph type="sldNum" sz="quarter" idx="12"/>
          </p:nvPr>
        </p:nvSpPr>
        <p:spPr/>
        <p:txBody>
          <a:bodyPr/>
          <a:lstStyle/>
          <a:p>
            <a:fld id="{AE17A532-D286-470D-AE82-1500C848B688}" type="slidenum">
              <a:rPr lang="en-US" smtClean="0"/>
              <a:pPr/>
              <a:t>30</a:t>
            </a:fld>
            <a:endParaRPr lang="en-US" dirty="0"/>
          </a:p>
        </p:txBody>
      </p:sp>
      <p:pic>
        <p:nvPicPr>
          <p:cNvPr id="14" name="Picture 13">
            <a:extLst>
              <a:ext uri="{FF2B5EF4-FFF2-40B4-BE49-F238E27FC236}">
                <a16:creationId xmlns:a16="http://schemas.microsoft.com/office/drawing/2014/main" id="{A0126799-BB34-B3B1-2DB8-E0760A59FBC7}"/>
              </a:ext>
            </a:extLst>
          </p:cNvPr>
          <p:cNvPicPr>
            <a:picLocks noChangeAspect="1"/>
          </p:cNvPicPr>
          <p:nvPr/>
        </p:nvPicPr>
        <p:blipFill>
          <a:blip r:embed="rId2"/>
          <a:stretch>
            <a:fillRect/>
          </a:stretch>
        </p:blipFill>
        <p:spPr>
          <a:xfrm>
            <a:off x="2368998" y="968363"/>
            <a:ext cx="7454004" cy="3390900"/>
          </a:xfrm>
          <a:prstGeom prst="rect">
            <a:avLst/>
          </a:prstGeom>
        </p:spPr>
      </p:pic>
      <p:sp>
        <p:nvSpPr>
          <p:cNvPr id="9" name="Content Placeholder 2">
            <a:extLst>
              <a:ext uri="{FF2B5EF4-FFF2-40B4-BE49-F238E27FC236}">
                <a16:creationId xmlns:a16="http://schemas.microsoft.com/office/drawing/2014/main" id="{F1A209A4-CACC-8F3D-6D3C-E0429CD97F76}"/>
              </a:ext>
            </a:extLst>
          </p:cNvPr>
          <p:cNvSpPr>
            <a:spLocks noGrp="1"/>
          </p:cNvSpPr>
          <p:nvPr>
            <p:ph idx="13"/>
          </p:nvPr>
        </p:nvSpPr>
        <p:spPr>
          <a:xfrm>
            <a:off x="147638" y="6414300"/>
            <a:ext cx="12044362" cy="236550"/>
          </a:xfrm>
        </p:spPr>
        <p:txBody>
          <a:bodyPr/>
          <a:lstStyle/>
          <a:p>
            <a:r>
              <a:rPr lang="en-US" dirty="0">
                <a:hlinkClick r:id="rId3"/>
              </a:rPr>
              <a:t>Pavan Kalyan Reddy Neerudu, Subba Reddy Oota, Mounika Marreddy, Venkateswara Rao </a:t>
            </a:r>
            <a:r>
              <a:rPr lang="en-US" dirty="0" err="1">
                <a:hlinkClick r:id="rId3"/>
              </a:rPr>
              <a:t>Kagita</a:t>
            </a:r>
            <a:r>
              <a:rPr lang="en-US" dirty="0">
                <a:hlinkClick r:id="rId3"/>
              </a:rPr>
              <a:t>, Manish Gupta. On Robustness of Finetuned Transformer-based NLP Models. EMNLP 2023.</a:t>
            </a:r>
            <a:endParaRPr lang="en-IN" dirty="0"/>
          </a:p>
        </p:txBody>
      </p:sp>
      <p:sp>
        <p:nvSpPr>
          <p:cNvPr id="10" name="Google Shape;349;p36">
            <a:extLst>
              <a:ext uri="{FF2B5EF4-FFF2-40B4-BE49-F238E27FC236}">
                <a16:creationId xmlns:a16="http://schemas.microsoft.com/office/drawing/2014/main" id="{4937B6AA-5AAD-0198-6B41-70B862B89D47}"/>
              </a:ext>
            </a:extLst>
          </p:cNvPr>
          <p:cNvSpPr txBox="1"/>
          <p:nvPr/>
        </p:nvSpPr>
        <p:spPr>
          <a:xfrm>
            <a:off x="147638" y="4648138"/>
            <a:ext cx="5246398" cy="1723508"/>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IN" sz="1600"/>
              <a:t>Single-sentence tasks</a:t>
            </a:r>
          </a:p>
          <a:p>
            <a:pPr lvl="1"/>
            <a:r>
              <a:rPr lang="en-IN" sz="1600"/>
              <a:t>CoLA: GPT2 is most robust.</a:t>
            </a:r>
          </a:p>
          <a:p>
            <a:pPr lvl="1"/>
            <a:r>
              <a:rPr lang="en-IN" sz="1600"/>
              <a:t>Sentiment analysis: All models are very robust, except for “Change char”</a:t>
            </a:r>
          </a:p>
          <a:p>
            <a:pPr marL="285750" indent="-285750">
              <a:buFont typeface="Arial" panose="020B0604020202020204" pitchFamily="34" charset="0"/>
              <a:buChar char="•"/>
            </a:pPr>
            <a:r>
              <a:rPr lang="en-IN" sz="1600"/>
              <a:t>Similarity and paraphrase tasks</a:t>
            </a:r>
          </a:p>
          <a:p>
            <a:pPr lvl="1"/>
            <a:r>
              <a:rPr lang="en-IN" sz="1600"/>
              <a:t>For MRPC, GPT2 is best. For STS-B, BERT is best.</a:t>
            </a:r>
          </a:p>
        </p:txBody>
      </p:sp>
      <p:sp>
        <p:nvSpPr>
          <p:cNvPr id="11" name="Google Shape;349;p36">
            <a:extLst>
              <a:ext uri="{FF2B5EF4-FFF2-40B4-BE49-F238E27FC236}">
                <a16:creationId xmlns:a16="http://schemas.microsoft.com/office/drawing/2014/main" id="{0503CC40-37B4-79D2-6055-B282E6A59F50}"/>
              </a:ext>
            </a:extLst>
          </p:cNvPr>
          <p:cNvSpPr txBox="1"/>
          <p:nvPr/>
        </p:nvSpPr>
        <p:spPr>
          <a:xfrm>
            <a:off x="6096000" y="4648138"/>
            <a:ext cx="5246398" cy="1723508"/>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IN" sz="1600"/>
              <a:t>NLI tasks: GPT2 is better for RTE.</a:t>
            </a:r>
          </a:p>
          <a:p>
            <a:pPr marL="285750" indent="-285750">
              <a:buFont typeface="Arial" panose="020B0604020202020204" pitchFamily="34" charset="0"/>
              <a:buChar char="•"/>
            </a:pPr>
            <a:r>
              <a:rPr lang="en-IN" sz="1600"/>
              <a:t>Transformer models demonstrated high tolerance towards “Dropping first word” and “Bias” perturbations.</a:t>
            </a:r>
          </a:p>
          <a:p>
            <a:pPr marL="285750" indent="-285750">
              <a:buFont typeface="Arial" panose="020B0604020202020204" pitchFamily="34" charset="0"/>
              <a:buChar char="•"/>
            </a:pPr>
            <a:r>
              <a:rPr lang="en-IN" sz="1600"/>
              <a:t>Impact of text perturbations on finetuned models is task-dependent.</a:t>
            </a:r>
            <a:endParaRPr lang="en-IN" sz="1600" dirty="0"/>
          </a:p>
        </p:txBody>
      </p:sp>
    </p:spTree>
    <p:extLst>
      <p:ext uri="{BB962C8B-B14F-4D97-AF65-F5344CB8AC3E}">
        <p14:creationId xmlns:p14="http://schemas.microsoft.com/office/powerpoint/2010/main" val="225742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531BB86F-1368-8A57-8CCF-F76C52D2D970}"/>
            </a:ext>
          </a:extLst>
        </p:cNvPr>
        <p:cNvGrpSpPr/>
        <p:nvPr/>
      </p:nvGrpSpPr>
      <p:grpSpPr>
        <a:xfrm>
          <a:off x="0" y="0"/>
          <a:ext cx="0" cy="0"/>
          <a:chOff x="0" y="0"/>
          <a:chExt cx="0" cy="0"/>
        </a:xfrm>
      </p:grpSpPr>
      <p:sp>
        <p:nvSpPr>
          <p:cNvPr id="173" name="Google Shape;173;p26">
            <a:extLst>
              <a:ext uri="{FF2B5EF4-FFF2-40B4-BE49-F238E27FC236}">
                <a16:creationId xmlns:a16="http://schemas.microsoft.com/office/drawing/2014/main" id="{A9D3B6B9-607C-27DA-D1E4-B2856947E6FA}"/>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US" sz="2800" b="1">
                <a:latin typeface="Helvetica Neue"/>
              </a:rPr>
              <a:t>Training DL models using brain recordings</a:t>
            </a:r>
          </a:p>
        </p:txBody>
      </p:sp>
      <p:sp>
        <p:nvSpPr>
          <p:cNvPr id="174" name="Google Shape;174;p26">
            <a:extLst>
              <a:ext uri="{FF2B5EF4-FFF2-40B4-BE49-F238E27FC236}">
                <a16:creationId xmlns:a16="http://schemas.microsoft.com/office/drawing/2014/main" id="{5FCDCEB5-042D-D837-7578-F4D85D56C892}"/>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31</a:t>
            </a:fld>
            <a:endParaRPr/>
          </a:p>
        </p:txBody>
      </p:sp>
      <p:pic>
        <p:nvPicPr>
          <p:cNvPr id="175" name="Google Shape;175;p26">
            <a:extLst>
              <a:ext uri="{FF2B5EF4-FFF2-40B4-BE49-F238E27FC236}">
                <a16:creationId xmlns:a16="http://schemas.microsoft.com/office/drawing/2014/main" id="{C0C80F5C-51A6-A773-A060-6D60C2304C1E}"/>
              </a:ext>
            </a:extLst>
          </p:cNvPr>
          <p:cNvPicPr preferRelativeResize="0"/>
          <p:nvPr/>
        </p:nvPicPr>
        <p:blipFill>
          <a:blip r:embed="rId3">
            <a:alphaModFix/>
          </a:blip>
          <a:stretch>
            <a:fillRect/>
          </a:stretch>
        </p:blipFill>
        <p:spPr>
          <a:xfrm>
            <a:off x="6989167" y="1390284"/>
            <a:ext cx="4950732" cy="2097733"/>
          </a:xfrm>
          <a:prstGeom prst="rect">
            <a:avLst/>
          </a:prstGeom>
          <a:noFill/>
          <a:ln>
            <a:noFill/>
          </a:ln>
        </p:spPr>
      </p:pic>
      <p:sp>
        <p:nvSpPr>
          <p:cNvPr id="176" name="Google Shape;176;p26">
            <a:extLst>
              <a:ext uri="{FF2B5EF4-FFF2-40B4-BE49-F238E27FC236}">
                <a16:creationId xmlns:a16="http://schemas.microsoft.com/office/drawing/2014/main" id="{908E89E2-C611-F83D-75B8-E541BC0EE91F}"/>
              </a:ext>
            </a:extLst>
          </p:cNvPr>
          <p:cNvSpPr txBox="1"/>
          <p:nvPr/>
        </p:nvSpPr>
        <p:spPr>
          <a:xfrm>
            <a:off x="8266867" y="3925934"/>
            <a:ext cx="3221600" cy="2092840"/>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Brain-optimized NLP model predicts unseen fMRI recordings better, especially in canonical language regions</a:t>
            </a:r>
            <a:endParaRPr sz="2400">
              <a:solidFill>
                <a:schemeClr val="dk1"/>
              </a:solidFill>
              <a:latin typeface="Calibri"/>
              <a:ea typeface="Calibri"/>
              <a:cs typeface="Calibri"/>
              <a:sym typeface="Calibri"/>
            </a:endParaRPr>
          </a:p>
        </p:txBody>
      </p:sp>
      <p:grpSp>
        <p:nvGrpSpPr>
          <p:cNvPr id="177" name="Google Shape;177;p26">
            <a:extLst>
              <a:ext uri="{FF2B5EF4-FFF2-40B4-BE49-F238E27FC236}">
                <a16:creationId xmlns:a16="http://schemas.microsoft.com/office/drawing/2014/main" id="{63DDDA62-4DE4-35BB-C2B6-7663E6AA47D4}"/>
              </a:ext>
            </a:extLst>
          </p:cNvPr>
          <p:cNvGrpSpPr/>
          <p:nvPr/>
        </p:nvGrpSpPr>
        <p:grpSpPr>
          <a:xfrm>
            <a:off x="144172" y="3087485"/>
            <a:ext cx="8017333" cy="2827455"/>
            <a:chOff x="108129" y="2315613"/>
            <a:chExt cx="5885271" cy="2120591"/>
          </a:xfrm>
        </p:grpSpPr>
        <p:cxnSp>
          <p:nvCxnSpPr>
            <p:cNvPr id="178" name="Google Shape;178;p26">
              <a:extLst>
                <a:ext uri="{FF2B5EF4-FFF2-40B4-BE49-F238E27FC236}">
                  <a16:creationId xmlns:a16="http://schemas.microsoft.com/office/drawing/2014/main" id="{9F225082-5DA3-A3DF-16DE-5472C79E710E}"/>
                </a:ext>
              </a:extLst>
            </p:cNvPr>
            <p:cNvCxnSpPr/>
            <p:nvPr/>
          </p:nvCxnSpPr>
          <p:spPr>
            <a:xfrm>
              <a:off x="995064" y="3552741"/>
              <a:ext cx="712500" cy="511500"/>
            </a:xfrm>
            <a:prstGeom prst="straightConnector1">
              <a:avLst/>
            </a:prstGeom>
            <a:noFill/>
            <a:ln w="38100" cap="flat" cmpd="sng">
              <a:solidFill>
                <a:srgbClr val="999999"/>
              </a:solidFill>
              <a:prstDash val="solid"/>
              <a:round/>
              <a:headEnd type="none" w="med" len="med"/>
              <a:tailEnd type="triangle" w="med" len="med"/>
            </a:ln>
          </p:spPr>
        </p:cxnSp>
        <p:grpSp>
          <p:nvGrpSpPr>
            <p:cNvPr id="179" name="Google Shape;179;p26">
              <a:extLst>
                <a:ext uri="{FF2B5EF4-FFF2-40B4-BE49-F238E27FC236}">
                  <a16:creationId xmlns:a16="http://schemas.microsoft.com/office/drawing/2014/main" id="{A9A28A9B-D99E-C1C0-1825-CB9138578549}"/>
                </a:ext>
              </a:extLst>
            </p:cNvPr>
            <p:cNvGrpSpPr/>
            <p:nvPr/>
          </p:nvGrpSpPr>
          <p:grpSpPr>
            <a:xfrm>
              <a:off x="2393896" y="3635341"/>
              <a:ext cx="1234305" cy="744551"/>
              <a:chOff x="2854174" y="3423503"/>
              <a:chExt cx="1063140" cy="641301"/>
            </a:xfrm>
          </p:grpSpPr>
          <p:cxnSp>
            <p:nvCxnSpPr>
              <p:cNvPr id="180" name="Google Shape;180;p26">
                <a:extLst>
                  <a:ext uri="{FF2B5EF4-FFF2-40B4-BE49-F238E27FC236}">
                    <a16:creationId xmlns:a16="http://schemas.microsoft.com/office/drawing/2014/main" id="{493AF143-10DE-A66A-202F-1443766ECA2C}"/>
                  </a:ext>
                </a:extLst>
              </p:cNvPr>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181" name="Google Shape;181;p26">
                <a:extLst>
                  <a:ext uri="{FF2B5EF4-FFF2-40B4-BE49-F238E27FC236}">
                    <a16:creationId xmlns:a16="http://schemas.microsoft.com/office/drawing/2014/main" id="{E3EB69E7-F7FA-54D3-FE9B-26ED80E77CE0}"/>
                  </a:ext>
                </a:extLst>
              </p:cNvPr>
              <p:cNvPicPr preferRelativeResize="0"/>
              <p:nvPr/>
            </p:nvPicPr>
            <p:blipFill rotWithShape="1">
              <a:blip r:embed="rId4">
                <a:alphaModFix/>
              </a:blip>
              <a:srcRect l="89188" t="42215" r="3064" b="33981"/>
              <a:stretch/>
            </p:blipFill>
            <p:spPr>
              <a:xfrm>
                <a:off x="3250143" y="3423503"/>
                <a:ext cx="667171" cy="641301"/>
              </a:xfrm>
              <a:prstGeom prst="rect">
                <a:avLst/>
              </a:prstGeom>
              <a:noFill/>
              <a:ln>
                <a:noFill/>
              </a:ln>
            </p:spPr>
          </p:pic>
        </p:grpSp>
        <p:cxnSp>
          <p:nvCxnSpPr>
            <p:cNvPr id="182" name="Google Shape;182;p26">
              <a:extLst>
                <a:ext uri="{FF2B5EF4-FFF2-40B4-BE49-F238E27FC236}">
                  <a16:creationId xmlns:a16="http://schemas.microsoft.com/office/drawing/2014/main" id="{7321E517-0A25-C120-95A2-F2F337CA01DC}"/>
                </a:ext>
              </a:extLst>
            </p:cNvPr>
            <p:cNvCxnSpPr/>
            <p:nvPr/>
          </p:nvCxnSpPr>
          <p:spPr>
            <a:xfrm rot="10800000" flipH="1">
              <a:off x="2395755" y="2957778"/>
              <a:ext cx="425400" cy="600"/>
            </a:xfrm>
            <a:prstGeom prst="straightConnector1">
              <a:avLst/>
            </a:prstGeom>
            <a:noFill/>
            <a:ln w="38100" cap="flat" cmpd="sng">
              <a:solidFill>
                <a:srgbClr val="999999"/>
              </a:solidFill>
              <a:prstDash val="solid"/>
              <a:round/>
              <a:headEnd type="none" w="med" len="med"/>
              <a:tailEnd type="triangle" w="med" len="med"/>
            </a:ln>
          </p:spPr>
        </p:cxnSp>
        <p:sp>
          <p:nvSpPr>
            <p:cNvPr id="183" name="Google Shape;183;p26">
              <a:extLst>
                <a:ext uri="{FF2B5EF4-FFF2-40B4-BE49-F238E27FC236}">
                  <a16:creationId xmlns:a16="http://schemas.microsoft.com/office/drawing/2014/main" id="{2548FE08-FDD7-149B-15E7-DA97EAFD9448}"/>
                </a:ext>
              </a:extLst>
            </p:cNvPr>
            <p:cNvSpPr txBox="1"/>
            <p:nvPr/>
          </p:nvSpPr>
          <p:spPr>
            <a:xfrm>
              <a:off x="2521425" y="2315613"/>
              <a:ext cx="1600800" cy="3519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NLP system and brain</a:t>
              </a:r>
              <a:endParaRPr sz="1333">
                <a:latin typeface="Montserrat"/>
                <a:ea typeface="Montserrat"/>
                <a:cs typeface="Montserrat"/>
                <a:sym typeface="Montserrat"/>
              </a:endParaRPr>
            </a:p>
          </p:txBody>
        </p:sp>
        <p:pic>
          <p:nvPicPr>
            <p:cNvPr id="184" name="Google Shape;184;p26">
              <a:extLst>
                <a:ext uri="{FF2B5EF4-FFF2-40B4-BE49-F238E27FC236}">
                  <a16:creationId xmlns:a16="http://schemas.microsoft.com/office/drawing/2014/main" id="{85346CD4-F3AB-E948-9D35-B32E6443227D}"/>
                </a:ext>
              </a:extLst>
            </p:cNvPr>
            <p:cNvPicPr preferRelativeResize="0"/>
            <p:nvPr/>
          </p:nvPicPr>
          <p:blipFill rotWithShape="1">
            <a:blip r:embed="rId5">
              <a:alphaModFix/>
            </a:blip>
            <a:srcRect l="50577" t="75033" r="41018" b="15499"/>
            <a:stretch/>
          </p:blipFill>
          <p:spPr>
            <a:xfrm>
              <a:off x="2879142" y="2809160"/>
              <a:ext cx="698898" cy="273506"/>
            </a:xfrm>
            <a:prstGeom prst="rect">
              <a:avLst/>
            </a:prstGeom>
            <a:noFill/>
            <a:ln>
              <a:noFill/>
            </a:ln>
          </p:spPr>
        </p:pic>
        <p:sp>
          <p:nvSpPr>
            <p:cNvPr id="185" name="Google Shape;185;p26">
              <a:extLst>
                <a:ext uri="{FF2B5EF4-FFF2-40B4-BE49-F238E27FC236}">
                  <a16:creationId xmlns:a16="http://schemas.microsoft.com/office/drawing/2014/main" id="{1EF22619-A2D0-430D-9FFF-341F16F58390}"/>
                </a:ext>
              </a:extLst>
            </p:cNvPr>
            <p:cNvSpPr/>
            <p:nvPr/>
          </p:nvSpPr>
          <p:spPr>
            <a:xfrm>
              <a:off x="3673894" y="2998131"/>
              <a:ext cx="335700" cy="10992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86" name="Google Shape;186;p26">
              <a:extLst>
                <a:ext uri="{FF2B5EF4-FFF2-40B4-BE49-F238E27FC236}">
                  <a16:creationId xmlns:a16="http://schemas.microsoft.com/office/drawing/2014/main" id="{708976C1-9754-DE1E-5388-3C5049CD763E}"/>
                </a:ext>
              </a:extLst>
            </p:cNvPr>
            <p:cNvCxnSpPr/>
            <p:nvPr/>
          </p:nvCxnSpPr>
          <p:spPr>
            <a:xfrm rot="10800000" flipH="1">
              <a:off x="1006319" y="2890641"/>
              <a:ext cx="739500" cy="433500"/>
            </a:xfrm>
            <a:prstGeom prst="straightConnector1">
              <a:avLst/>
            </a:prstGeom>
            <a:noFill/>
            <a:ln w="38100" cap="flat" cmpd="sng">
              <a:solidFill>
                <a:srgbClr val="999999"/>
              </a:solidFill>
              <a:prstDash val="solid"/>
              <a:round/>
              <a:headEnd type="none" w="med" len="med"/>
              <a:tailEnd type="triangle" w="med" len="med"/>
            </a:ln>
          </p:spPr>
        </p:cxnSp>
        <p:sp>
          <p:nvSpPr>
            <p:cNvPr id="187" name="Google Shape;187;p26">
              <a:extLst>
                <a:ext uri="{FF2B5EF4-FFF2-40B4-BE49-F238E27FC236}">
                  <a16:creationId xmlns:a16="http://schemas.microsoft.com/office/drawing/2014/main" id="{5007737A-5C3B-0E0B-46A1-5AFB1DA9CF8D}"/>
                </a:ext>
              </a:extLst>
            </p:cNvPr>
            <p:cNvSpPr txBox="1"/>
            <p:nvPr/>
          </p:nvSpPr>
          <p:spPr>
            <a:xfrm>
              <a:off x="1510354"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NLP system</a:t>
              </a:r>
              <a:endParaRPr sz="1333">
                <a:latin typeface="Montserrat"/>
                <a:ea typeface="Montserrat"/>
                <a:cs typeface="Montserrat"/>
                <a:sym typeface="Montserrat"/>
              </a:endParaRPr>
            </a:p>
          </p:txBody>
        </p:sp>
        <p:pic>
          <p:nvPicPr>
            <p:cNvPr id="188" name="Google Shape;188;p26">
              <a:extLst>
                <a:ext uri="{FF2B5EF4-FFF2-40B4-BE49-F238E27FC236}">
                  <a16:creationId xmlns:a16="http://schemas.microsoft.com/office/drawing/2014/main" id="{62EDD0AC-558A-BECA-9F0F-B8BD61A24EC3}"/>
                </a:ext>
              </a:extLst>
            </p:cNvPr>
            <p:cNvPicPr preferRelativeResize="0"/>
            <p:nvPr/>
          </p:nvPicPr>
          <p:blipFill rotWithShape="1">
            <a:blip r:embed="rId6">
              <a:alphaModFix/>
            </a:blip>
            <a:srcRect l="70923" t="11552" r="5204" b="61555"/>
            <a:stretch/>
          </p:blipFill>
          <p:spPr>
            <a:xfrm>
              <a:off x="1705364" y="2681744"/>
              <a:ext cx="712534" cy="648224"/>
            </a:xfrm>
            <a:prstGeom prst="rect">
              <a:avLst/>
            </a:prstGeom>
            <a:noFill/>
            <a:ln>
              <a:noFill/>
            </a:ln>
          </p:spPr>
        </p:pic>
        <p:sp>
          <p:nvSpPr>
            <p:cNvPr id="189" name="Google Shape;189;p26">
              <a:extLst>
                <a:ext uri="{FF2B5EF4-FFF2-40B4-BE49-F238E27FC236}">
                  <a16:creationId xmlns:a16="http://schemas.microsoft.com/office/drawing/2014/main" id="{778804D5-BAB7-7C0E-54CE-E9A19187A452}"/>
                </a:ext>
              </a:extLst>
            </p:cNvPr>
            <p:cNvSpPr txBox="1"/>
            <p:nvPr/>
          </p:nvSpPr>
          <p:spPr>
            <a:xfrm>
              <a:off x="108129"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Chapter of a book</a:t>
              </a:r>
              <a:endParaRPr sz="1333">
                <a:latin typeface="Montserrat"/>
                <a:ea typeface="Montserrat"/>
                <a:cs typeface="Montserrat"/>
                <a:sym typeface="Montserrat"/>
              </a:endParaRPr>
            </a:p>
          </p:txBody>
        </p:sp>
        <p:pic>
          <p:nvPicPr>
            <p:cNvPr id="190" name="Google Shape;190;p26">
              <a:extLst>
                <a:ext uri="{FF2B5EF4-FFF2-40B4-BE49-F238E27FC236}">
                  <a16:creationId xmlns:a16="http://schemas.microsoft.com/office/drawing/2014/main" id="{2EF288F2-23AB-7025-3918-799A34A43A0C}"/>
                </a:ext>
              </a:extLst>
            </p:cNvPr>
            <p:cNvPicPr preferRelativeResize="0"/>
            <p:nvPr/>
          </p:nvPicPr>
          <p:blipFill rotWithShape="1">
            <a:blip r:embed="rId7">
              <a:alphaModFix/>
            </a:blip>
            <a:srcRect l="61930" t="17464" r="34476" b="72053"/>
            <a:stretch/>
          </p:blipFill>
          <p:spPr>
            <a:xfrm>
              <a:off x="440849" y="3335683"/>
              <a:ext cx="464659" cy="424097"/>
            </a:xfrm>
            <a:prstGeom prst="rect">
              <a:avLst/>
            </a:prstGeom>
            <a:noFill/>
            <a:ln>
              <a:noFill/>
            </a:ln>
          </p:spPr>
        </p:pic>
        <p:sp>
          <p:nvSpPr>
            <p:cNvPr id="191" name="Google Shape;191;p26">
              <a:extLst>
                <a:ext uri="{FF2B5EF4-FFF2-40B4-BE49-F238E27FC236}">
                  <a16:creationId xmlns:a16="http://schemas.microsoft.com/office/drawing/2014/main" id="{C1941897-D987-078C-447A-943982A50495}"/>
                </a:ext>
              </a:extLst>
            </p:cNvPr>
            <p:cNvSpPr txBox="1"/>
            <p:nvPr/>
          </p:nvSpPr>
          <p:spPr>
            <a:xfrm>
              <a:off x="4171153" y="330023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2" name="Google Shape;192;p26">
              <a:extLst>
                <a:ext uri="{FF2B5EF4-FFF2-40B4-BE49-F238E27FC236}">
                  <a16:creationId xmlns:a16="http://schemas.microsoft.com/office/drawing/2014/main" id="{BE020F14-DFAC-8F33-2E89-AF26F6A69A46}"/>
                </a:ext>
              </a:extLst>
            </p:cNvPr>
            <p:cNvSpPr txBox="1"/>
            <p:nvPr/>
          </p:nvSpPr>
          <p:spPr>
            <a:xfrm>
              <a:off x="4514205" y="2734100"/>
              <a:ext cx="1479195" cy="646300"/>
            </a:xfrm>
            <a:prstGeom prst="rect">
              <a:avLst/>
            </a:prstGeom>
            <a:noFill/>
            <a:ln>
              <a:noFill/>
            </a:ln>
          </p:spPr>
          <p:txBody>
            <a:bodyPr spcFirstLastPara="1" wrap="square" lIns="121900" tIns="121900" rIns="121900" bIns="121900" anchor="t" anchorCtr="0">
              <a:spAutoFit/>
            </a:bodyPr>
            <a:lstStyle/>
            <a:p>
              <a:r>
                <a:rPr lang="en" sz="2000" b="1">
                  <a:solidFill>
                    <a:srgbClr val="CC0000"/>
                  </a:solidFill>
                  <a:latin typeface="Montserrat"/>
                  <a:ea typeface="Montserrat"/>
                  <a:cs typeface="Montserrat"/>
                  <a:sym typeface="Montserrat"/>
                </a:rPr>
                <a:t>error propagation</a:t>
              </a:r>
              <a:endParaRPr sz="2000" b="1">
                <a:solidFill>
                  <a:srgbClr val="CC0000"/>
                </a:solidFill>
                <a:latin typeface="Montserrat"/>
                <a:ea typeface="Montserrat"/>
                <a:cs typeface="Montserrat"/>
                <a:sym typeface="Montserrat"/>
              </a:endParaRPr>
            </a:p>
          </p:txBody>
        </p:sp>
        <p:sp>
          <p:nvSpPr>
            <p:cNvPr id="193" name="Google Shape;193;p26">
              <a:extLst>
                <a:ext uri="{FF2B5EF4-FFF2-40B4-BE49-F238E27FC236}">
                  <a16:creationId xmlns:a16="http://schemas.microsoft.com/office/drawing/2014/main" id="{B4B5F8FC-2F6E-8F7F-EAA5-0FE9A6C91606}"/>
                </a:ext>
              </a:extLst>
            </p:cNvPr>
            <p:cNvSpPr/>
            <p:nvPr/>
          </p:nvSpPr>
          <p:spPr>
            <a:xfrm flipH="1">
              <a:off x="3787450" y="2761450"/>
              <a:ext cx="715500" cy="538800"/>
            </a:xfrm>
            <a:prstGeom prst="bentArrow">
              <a:avLst>
                <a:gd name="adj1" fmla="val 11329"/>
                <a:gd name="adj2" fmla="val 24529"/>
                <a:gd name="adj3" fmla="val 25000"/>
                <a:gd name="adj4" fmla="val 43750"/>
              </a:avLst>
            </a:prstGeom>
            <a:solidFill>
              <a:srgbClr val="CC0000"/>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4" name="Google Shape;194;p26">
              <a:extLst>
                <a:ext uri="{FF2B5EF4-FFF2-40B4-BE49-F238E27FC236}">
                  <a16:creationId xmlns:a16="http://schemas.microsoft.com/office/drawing/2014/main" id="{957ED4F4-25FD-1081-CBA5-C106CD3B7535}"/>
                </a:ext>
              </a:extLst>
            </p:cNvPr>
            <p:cNvGrpSpPr/>
            <p:nvPr/>
          </p:nvGrpSpPr>
          <p:grpSpPr>
            <a:xfrm>
              <a:off x="1716024" y="3579041"/>
              <a:ext cx="691232" cy="857163"/>
              <a:chOff x="3156987" y="2787816"/>
              <a:chExt cx="691232" cy="857163"/>
            </a:xfrm>
          </p:grpSpPr>
          <p:sp>
            <p:nvSpPr>
              <p:cNvPr id="195" name="Google Shape;195;p26">
                <a:extLst>
                  <a:ext uri="{FF2B5EF4-FFF2-40B4-BE49-F238E27FC236}">
                    <a16:creationId xmlns:a16="http://schemas.microsoft.com/office/drawing/2014/main" id="{FFD5FA14-FBA4-F017-8323-4B6A655FEBEC}"/>
                  </a:ext>
                </a:extLst>
              </p:cNvPr>
              <p:cNvSpPr/>
              <p:nvPr/>
            </p:nvSpPr>
            <p:spPr>
              <a:xfrm>
                <a:off x="3182224" y="2839835"/>
                <a:ext cx="622200" cy="6219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26">
                <a:extLst>
                  <a:ext uri="{FF2B5EF4-FFF2-40B4-BE49-F238E27FC236}">
                    <a16:creationId xmlns:a16="http://schemas.microsoft.com/office/drawing/2014/main" id="{1EAD02E6-CA44-5D29-916F-6FE936903BB9}"/>
                  </a:ext>
                </a:extLst>
              </p:cNvPr>
              <p:cNvCxnSpPr/>
              <p:nvPr/>
            </p:nvCxnSpPr>
            <p:spPr>
              <a:xfrm>
                <a:off x="3379268" y="321008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197" name="Google Shape;197;p26">
                <a:extLst>
                  <a:ext uri="{FF2B5EF4-FFF2-40B4-BE49-F238E27FC236}">
                    <a16:creationId xmlns:a16="http://schemas.microsoft.com/office/drawing/2014/main" id="{2534394C-9425-C1F1-BCA9-7316DF78B6CF}"/>
                  </a:ext>
                </a:extLst>
              </p:cNvPr>
              <p:cNvCxnSpPr/>
              <p:nvPr/>
            </p:nvCxnSpPr>
            <p:spPr>
              <a:xfrm flipH="1">
                <a:off x="3157136"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8" name="Google Shape;198;p26">
                <a:extLst>
                  <a:ext uri="{FF2B5EF4-FFF2-40B4-BE49-F238E27FC236}">
                    <a16:creationId xmlns:a16="http://schemas.microsoft.com/office/drawing/2014/main" id="{F1683732-B9CE-8B12-8807-DD4158BBE7AB}"/>
                  </a:ext>
                </a:extLst>
              </p:cNvPr>
              <p:cNvCxnSpPr/>
              <p:nvPr/>
            </p:nvCxnSpPr>
            <p:spPr>
              <a:xfrm flipH="1">
                <a:off x="3377337"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9" name="Google Shape;199;p26">
                <a:extLst>
                  <a:ext uri="{FF2B5EF4-FFF2-40B4-BE49-F238E27FC236}">
                    <a16:creationId xmlns:a16="http://schemas.microsoft.com/office/drawing/2014/main" id="{516FD7F5-CF36-FFD9-E764-1F09DB227281}"/>
                  </a:ext>
                </a:extLst>
              </p:cNvPr>
              <p:cNvCxnSpPr/>
              <p:nvPr/>
            </p:nvCxnSpPr>
            <p:spPr>
              <a:xfrm>
                <a:off x="3156987" y="351479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26">
                <a:extLst>
                  <a:ext uri="{FF2B5EF4-FFF2-40B4-BE49-F238E27FC236}">
                    <a16:creationId xmlns:a16="http://schemas.microsoft.com/office/drawing/2014/main" id="{5C40A0D7-AA5D-EDC6-ADE4-2BB32C8A0612}"/>
                  </a:ext>
                </a:extLst>
              </p:cNvPr>
              <p:cNvCxnSpPr/>
              <p:nvPr/>
            </p:nvCxnSpPr>
            <p:spPr>
              <a:xfrm>
                <a:off x="3377188" y="3516236"/>
                <a:ext cx="1500" cy="12660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26">
                <a:extLst>
                  <a:ext uri="{FF2B5EF4-FFF2-40B4-BE49-F238E27FC236}">
                    <a16:creationId xmlns:a16="http://schemas.microsoft.com/office/drawing/2014/main" id="{DEA6611B-ADFA-FC10-A7F8-D672A0DA2EB5}"/>
                  </a:ext>
                </a:extLst>
              </p:cNvPr>
              <p:cNvCxnSpPr/>
              <p:nvPr/>
            </p:nvCxnSpPr>
            <p:spPr>
              <a:xfrm rot="10800000" flipH="1">
                <a:off x="3377188" y="3218363"/>
                <a:ext cx="229800" cy="31470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26">
                <a:extLst>
                  <a:ext uri="{FF2B5EF4-FFF2-40B4-BE49-F238E27FC236}">
                    <a16:creationId xmlns:a16="http://schemas.microsoft.com/office/drawing/2014/main" id="{C8560503-A4D6-6A9D-6F62-8FE2BDD4D480}"/>
                  </a:ext>
                </a:extLst>
              </p:cNvPr>
              <p:cNvCxnSpPr/>
              <p:nvPr/>
            </p:nvCxnSpPr>
            <p:spPr>
              <a:xfrm rot="10800000">
                <a:off x="3158188" y="3533063"/>
                <a:ext cx="219000" cy="0"/>
              </a:xfrm>
              <a:prstGeom prst="straightConnector1">
                <a:avLst/>
              </a:prstGeom>
              <a:noFill/>
              <a:ln w="9525" cap="flat" cmpd="sng">
                <a:solidFill>
                  <a:srgbClr val="595959"/>
                </a:solidFill>
                <a:prstDash val="solid"/>
                <a:round/>
                <a:headEnd type="none" w="med" len="med"/>
                <a:tailEnd type="none" w="med" len="med"/>
              </a:ln>
            </p:spPr>
          </p:cxnSp>
          <p:cxnSp>
            <p:nvCxnSpPr>
              <p:cNvPr id="203" name="Google Shape;203;p26">
                <a:extLst>
                  <a:ext uri="{FF2B5EF4-FFF2-40B4-BE49-F238E27FC236}">
                    <a16:creationId xmlns:a16="http://schemas.microsoft.com/office/drawing/2014/main" id="{82D6F48C-155F-6C5E-6354-4629DFC2D727}"/>
                  </a:ext>
                </a:extLst>
              </p:cNvPr>
              <p:cNvCxnSpPr/>
              <p:nvPr/>
            </p:nvCxnSpPr>
            <p:spPr>
              <a:xfrm>
                <a:off x="3603269" y="3213133"/>
                <a:ext cx="4200" cy="4500"/>
              </a:xfrm>
              <a:prstGeom prst="straightConnector1">
                <a:avLst/>
              </a:prstGeom>
              <a:noFill/>
              <a:ln w="9525" cap="flat" cmpd="sng">
                <a:solidFill>
                  <a:srgbClr val="595959"/>
                </a:solidFill>
                <a:prstDash val="solid"/>
                <a:round/>
                <a:headEnd type="none" w="med" len="med"/>
                <a:tailEnd type="none" w="med" len="med"/>
              </a:ln>
            </p:spPr>
          </p:cxnSp>
          <p:sp>
            <p:nvSpPr>
              <p:cNvPr id="204" name="Google Shape;204;p26">
                <a:extLst>
                  <a:ext uri="{FF2B5EF4-FFF2-40B4-BE49-F238E27FC236}">
                    <a16:creationId xmlns:a16="http://schemas.microsoft.com/office/drawing/2014/main" id="{16C0A6D7-CF7F-5DD4-BD3D-3D4A28ACB6F1}"/>
                  </a:ext>
                </a:extLst>
              </p:cNvPr>
              <p:cNvSpPr/>
              <p:nvPr/>
            </p:nvSpPr>
            <p:spPr>
              <a:xfrm>
                <a:off x="3158735" y="3213133"/>
                <a:ext cx="442200" cy="29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6">
                <a:extLst>
                  <a:ext uri="{FF2B5EF4-FFF2-40B4-BE49-F238E27FC236}">
                    <a16:creationId xmlns:a16="http://schemas.microsoft.com/office/drawing/2014/main" id="{2731A3C3-EF71-59A7-4E75-57E14FA03528}"/>
                  </a:ext>
                </a:extLst>
              </p:cNvPr>
              <p:cNvSpPr/>
              <p:nvPr/>
            </p:nvSpPr>
            <p:spPr>
              <a:xfrm rot="-5400000" flipH="1">
                <a:off x="3325177" y="3263630"/>
                <a:ext cx="327600" cy="2241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206;p26">
                <a:extLst>
                  <a:ext uri="{FF2B5EF4-FFF2-40B4-BE49-F238E27FC236}">
                    <a16:creationId xmlns:a16="http://schemas.microsoft.com/office/drawing/2014/main" id="{F4B280D0-0B7B-9166-E34B-9CF16D9A6224}"/>
                  </a:ext>
                </a:extLst>
              </p:cNvPr>
              <p:cNvSpPr/>
              <p:nvPr/>
            </p:nvSpPr>
            <p:spPr>
              <a:xfrm>
                <a:off x="3158981" y="3534879"/>
                <a:ext cx="219000" cy="110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207;p26">
                <a:extLst>
                  <a:ext uri="{FF2B5EF4-FFF2-40B4-BE49-F238E27FC236}">
                    <a16:creationId xmlns:a16="http://schemas.microsoft.com/office/drawing/2014/main" id="{D65506DC-8ADE-9E51-0AF2-4602FE6253B3}"/>
                  </a:ext>
                </a:extLst>
              </p:cNvPr>
              <p:cNvSpPr/>
              <p:nvPr/>
            </p:nvSpPr>
            <p:spPr>
              <a:xfrm>
                <a:off x="3159761" y="3511608"/>
                <a:ext cx="219000" cy="225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208;p26">
                <a:extLst>
                  <a:ext uri="{FF2B5EF4-FFF2-40B4-BE49-F238E27FC236}">
                    <a16:creationId xmlns:a16="http://schemas.microsoft.com/office/drawing/2014/main" id="{16E01D9B-4224-F882-5663-75F18A294E0E}"/>
                  </a:ext>
                </a:extLst>
              </p:cNvPr>
              <p:cNvSpPr txBox="1"/>
              <p:nvPr/>
            </p:nvSpPr>
            <p:spPr>
              <a:xfrm>
                <a:off x="3286618" y="2787816"/>
                <a:ext cx="561600" cy="3516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9" name="Google Shape;209;p26">
                <a:extLst>
                  <a:ext uri="{FF2B5EF4-FFF2-40B4-BE49-F238E27FC236}">
                    <a16:creationId xmlns:a16="http://schemas.microsoft.com/office/drawing/2014/main" id="{8E337277-A447-91C2-43E5-03613AC0F148}"/>
                  </a:ext>
                </a:extLst>
              </p:cNvPr>
              <p:cNvSpPr/>
              <p:nvPr/>
            </p:nvSpPr>
            <p:spPr>
              <a:xfrm rot="-2315350">
                <a:off x="3345403" y="3540001"/>
                <a:ext cx="75994" cy="88125"/>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210" name="Google Shape;210;p26">
            <a:extLst>
              <a:ext uri="{FF2B5EF4-FFF2-40B4-BE49-F238E27FC236}">
                <a16:creationId xmlns:a16="http://schemas.microsoft.com/office/drawing/2014/main" id="{2748C460-CFBA-14C3-4CA0-3C6618FC0435}"/>
              </a:ext>
            </a:extLst>
          </p:cNvPr>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11" name="Google Shape;211;p26">
            <a:extLst>
              <a:ext uri="{FF2B5EF4-FFF2-40B4-BE49-F238E27FC236}">
                <a16:creationId xmlns:a16="http://schemas.microsoft.com/office/drawing/2014/main" id="{D4E7917F-5350-A93C-0854-A47D6E13F8B7}"/>
              </a:ext>
            </a:extLst>
          </p:cNvPr>
          <p:cNvSpPr txBox="1"/>
          <p:nvPr/>
        </p:nvSpPr>
        <p:spPr>
          <a:xfrm>
            <a:off x="265967" y="1138733"/>
            <a:ext cx="6621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brain-optimized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spTree>
    <p:extLst>
      <p:ext uri="{BB962C8B-B14F-4D97-AF65-F5344CB8AC3E}">
        <p14:creationId xmlns:p14="http://schemas.microsoft.com/office/powerpoint/2010/main" val="218571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12E80-6C0E-0EA6-E00D-C2865F5AE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20EC7-9DB9-C852-98EB-E5CC56D32824}"/>
              </a:ext>
            </a:extLst>
          </p:cNvPr>
          <p:cNvSpPr>
            <a:spLocks noGrp="1"/>
          </p:cNvSpPr>
          <p:nvPr>
            <p:ph type="title"/>
          </p:nvPr>
        </p:nvSpPr>
        <p:spPr>
          <a:xfrm>
            <a:off x="0" y="167147"/>
            <a:ext cx="12192000" cy="785253"/>
          </a:xfrm>
        </p:spPr>
        <p:txBody>
          <a:bodyPr>
            <a:normAutofit/>
          </a:bodyPr>
          <a:lstStyle/>
          <a:p>
            <a:r>
              <a:rPr lang="en-US" sz="2800" b="1">
                <a:latin typeface="Helvetica Neue"/>
              </a:rPr>
              <a:t>Inducing Brain Relevant Bias</a:t>
            </a:r>
          </a:p>
        </p:txBody>
      </p:sp>
      <p:pic>
        <p:nvPicPr>
          <p:cNvPr id="5" name="Picture 4" descr="A picture containing text, diagram, line, plan&#10;&#10;Description automatically generated">
            <a:extLst>
              <a:ext uri="{FF2B5EF4-FFF2-40B4-BE49-F238E27FC236}">
                <a16:creationId xmlns:a16="http://schemas.microsoft.com/office/drawing/2014/main" id="{581AE5F4-37FD-6AA2-0BCF-4B306239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 y="1034561"/>
            <a:ext cx="6668078" cy="5235307"/>
          </a:xfrm>
          <a:prstGeom prst="rect">
            <a:avLst/>
          </a:prstGeom>
        </p:spPr>
      </p:pic>
      <p:sp>
        <p:nvSpPr>
          <p:cNvPr id="6" name="Google Shape;210;p26">
            <a:extLst>
              <a:ext uri="{FF2B5EF4-FFF2-40B4-BE49-F238E27FC236}">
                <a16:creationId xmlns:a16="http://schemas.microsoft.com/office/drawing/2014/main" id="{6197C930-709A-C468-3FC9-94BE64D3420E}"/>
              </a:ext>
            </a:extLst>
          </p:cNvPr>
          <p:cNvSpPr txBox="1">
            <a:spLocks/>
          </p:cNvSpPr>
          <p:nvPr/>
        </p:nvSpPr>
        <p:spPr>
          <a:xfrm>
            <a:off x="460288" y="651325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3"/>
              </a:rPr>
              <a:t>Schwartz, Dan, Mariya Toneva, and Leila Wehbe. "Inducing brain-relevant bias in natural language processing models." Advances in neural information processing systems 32 (2019).</a:t>
            </a:r>
            <a:endParaRPr lang="en-US"/>
          </a:p>
        </p:txBody>
      </p:sp>
      <p:pic>
        <p:nvPicPr>
          <p:cNvPr id="8" name="Picture 7" descr="A picture containing text, screenshot, font, number&#10;&#10;Description automatically generated">
            <a:extLst>
              <a:ext uri="{FF2B5EF4-FFF2-40B4-BE49-F238E27FC236}">
                <a16:creationId xmlns:a16="http://schemas.microsoft.com/office/drawing/2014/main" id="{F7F86FDD-2EAD-2CE1-3544-F015A9D4F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834" y="1576179"/>
            <a:ext cx="4770533" cy="4313294"/>
          </a:xfrm>
          <a:prstGeom prst="rect">
            <a:avLst/>
          </a:prstGeom>
        </p:spPr>
      </p:pic>
    </p:spTree>
    <p:extLst>
      <p:ext uri="{BB962C8B-B14F-4D97-AF65-F5344CB8AC3E}">
        <p14:creationId xmlns:p14="http://schemas.microsoft.com/office/powerpoint/2010/main" val="243145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47D48ACF-C69B-5CA4-1031-28DFBDBFE095}"/>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187A4011-FF67-D7B3-98EA-69029EE26176}"/>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C0CE76E6-C1BC-782E-78C1-50E411732E3F}"/>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language models and why they are effective? [25 min]</a:t>
            </a:r>
          </a:p>
          <a:p>
            <a:pPr marL="846646" lvl="1" indent="-228594">
              <a:spcBef>
                <a:spcPts val="0"/>
              </a:spcBef>
              <a:buSzPts val="2100"/>
            </a:pPr>
            <a:r>
              <a:rPr lang="en"/>
              <a:t>Analyzing and Interpreting language models</a:t>
            </a:r>
          </a:p>
          <a:p>
            <a:pPr marL="846646" lvl="1" indent="-228594">
              <a:spcBef>
                <a:spcPts val="0"/>
              </a:spcBef>
              <a:buSzPts val="2100"/>
            </a:pPr>
            <a:r>
              <a:rPr lang="en">
                <a:solidFill>
                  <a:srgbClr val="FF0000"/>
                </a:solidFill>
              </a:rPr>
              <a:t>Limitations of small language models</a:t>
            </a:r>
          </a:p>
          <a:p>
            <a:pPr marL="237061" indent="-228594">
              <a:spcBef>
                <a:spcPts val="0"/>
              </a:spcBef>
              <a:buSzPts val="2100"/>
            </a:pPr>
            <a:r>
              <a:rPr lang="en"/>
              <a:t>Text-to-Text Transfer Transformer, </a:t>
            </a:r>
            <a:r>
              <a:rPr lang="en-US"/>
              <a:t>Prompting, Instruction-tuning [1 hour]</a:t>
            </a:r>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193E5DFC-BD67-A36D-A9F3-57D37B2275B2}"/>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33</a:t>
            </a:fld>
            <a:endParaRPr/>
          </a:p>
        </p:txBody>
      </p:sp>
      <p:sp>
        <p:nvSpPr>
          <p:cNvPr id="2" name="Google Shape;199;p37">
            <a:extLst>
              <a:ext uri="{FF2B5EF4-FFF2-40B4-BE49-F238E27FC236}">
                <a16:creationId xmlns:a16="http://schemas.microsoft.com/office/drawing/2014/main" id="{2548D1A2-AD38-227A-E1AA-52AC53BE6535}"/>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3792113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2691F-6A62-9AF2-7731-B85B490B0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22372-2FEB-BAE3-5231-AE49C1654EEA}"/>
              </a:ext>
            </a:extLst>
          </p:cNvPr>
          <p:cNvSpPr>
            <a:spLocks noGrp="1"/>
          </p:cNvSpPr>
          <p:nvPr>
            <p:ph type="title"/>
          </p:nvPr>
        </p:nvSpPr>
        <p:spPr>
          <a:xfrm>
            <a:off x="579581" y="208107"/>
            <a:ext cx="10515600" cy="660111"/>
          </a:xfrm>
        </p:spPr>
        <p:txBody>
          <a:bodyPr>
            <a:normAutofit/>
          </a:bodyPr>
          <a:lstStyle/>
          <a:p>
            <a:r>
              <a:rPr lang="en-US" sz="2800" b="1">
                <a:latin typeface="Helvetica Neue"/>
              </a:rPr>
              <a:t>Downside of full fine tuning</a:t>
            </a:r>
          </a:p>
        </p:txBody>
      </p:sp>
      <p:pic>
        <p:nvPicPr>
          <p:cNvPr id="5" name="Picture 4" descr="A screen shot of a computer&#10;&#10;Description automatically generated">
            <a:extLst>
              <a:ext uri="{FF2B5EF4-FFF2-40B4-BE49-F238E27FC236}">
                <a16:creationId xmlns:a16="http://schemas.microsoft.com/office/drawing/2014/main" id="{848D012D-AF75-039A-17BC-EE7CB96EFED4}"/>
              </a:ext>
            </a:extLst>
          </p:cNvPr>
          <p:cNvPicPr>
            <a:picLocks noChangeAspect="1"/>
          </p:cNvPicPr>
          <p:nvPr/>
        </p:nvPicPr>
        <p:blipFill rotWithShape="1">
          <a:blip r:embed="rId2">
            <a:extLst>
              <a:ext uri="{28A0092B-C50C-407E-A947-70E740481C1C}">
                <a14:useLocalDpi xmlns:a14="http://schemas.microsoft.com/office/drawing/2010/main" val="0"/>
              </a:ext>
            </a:extLst>
          </a:blip>
          <a:srcRect l="5596" r="71503"/>
          <a:stretch/>
        </p:blipFill>
        <p:spPr>
          <a:xfrm>
            <a:off x="-99573" y="1416314"/>
            <a:ext cx="3232727" cy="4211819"/>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6EEA221F-5F13-F24D-0589-BC475E5F90EA}"/>
              </a:ext>
            </a:extLst>
          </p:cNvPr>
          <p:cNvPicPr>
            <a:picLocks noChangeAspect="1"/>
          </p:cNvPicPr>
          <p:nvPr/>
        </p:nvPicPr>
        <p:blipFill rotWithShape="1">
          <a:blip r:embed="rId2">
            <a:extLst>
              <a:ext uri="{28A0092B-C50C-407E-A947-70E740481C1C}">
                <a14:useLocalDpi xmlns:a14="http://schemas.microsoft.com/office/drawing/2010/main" val="0"/>
              </a:ext>
            </a:extLst>
          </a:blip>
          <a:srcRect l="28350" r="37546"/>
          <a:stretch/>
        </p:blipFill>
        <p:spPr>
          <a:xfrm>
            <a:off x="2895606" y="1416315"/>
            <a:ext cx="4814160" cy="4211818"/>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276ACA3-F146-7ED8-3230-9369640E0EE7}"/>
              </a:ext>
            </a:extLst>
          </p:cNvPr>
          <p:cNvPicPr>
            <a:picLocks noChangeAspect="1"/>
          </p:cNvPicPr>
          <p:nvPr/>
        </p:nvPicPr>
        <p:blipFill rotWithShape="1">
          <a:blip r:embed="rId2">
            <a:extLst>
              <a:ext uri="{28A0092B-C50C-407E-A947-70E740481C1C}">
                <a14:useLocalDpi xmlns:a14="http://schemas.microsoft.com/office/drawing/2010/main" val="0"/>
              </a:ext>
            </a:extLst>
          </a:blip>
          <a:srcRect l="62820" r="4306"/>
          <a:stretch/>
        </p:blipFill>
        <p:spPr>
          <a:xfrm>
            <a:off x="7557658" y="1416314"/>
            <a:ext cx="4640538" cy="4211818"/>
          </a:xfrm>
          <a:prstGeom prst="rect">
            <a:avLst/>
          </a:prstGeom>
        </p:spPr>
      </p:pic>
    </p:spTree>
    <p:extLst>
      <p:ext uri="{BB962C8B-B14F-4D97-AF65-F5344CB8AC3E}">
        <p14:creationId xmlns:p14="http://schemas.microsoft.com/office/powerpoint/2010/main" val="282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D8D5BEAC-C742-4FCB-7555-F99387332CA3}"/>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721E4DB0-5D29-5CA5-BCC8-8C71793AD9B6}"/>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B0D86555-98AD-C208-A57F-EC677675B81F}"/>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language models and why they are effective? [25 min]</a:t>
            </a:r>
          </a:p>
          <a:p>
            <a:pPr marL="846646" lvl="1" indent="-228594">
              <a:spcBef>
                <a:spcPts val="0"/>
              </a:spcBef>
              <a:buSzPts val="2100"/>
            </a:pPr>
            <a:r>
              <a:rPr lang="en"/>
              <a:t>Analyzing and Interpreting language models</a:t>
            </a:r>
          </a:p>
          <a:p>
            <a:pPr marL="237061" indent="-228594">
              <a:spcBef>
                <a:spcPts val="0"/>
              </a:spcBef>
              <a:buSzPts val="2100"/>
            </a:pPr>
            <a:r>
              <a:rPr lang="en">
                <a:solidFill>
                  <a:srgbClr val="FF0000"/>
                </a:solidFill>
              </a:rPr>
              <a:t>Text-to-Text Transfer Transformer, </a:t>
            </a:r>
            <a:r>
              <a:rPr lang="en-US"/>
              <a:t>Prompting, Instruction-tuning</a:t>
            </a:r>
            <a:r>
              <a:rPr lang="en-US">
                <a:solidFill>
                  <a:srgbClr val="FF0000"/>
                </a:solidFill>
              </a:rPr>
              <a:t> [1 hour]</a:t>
            </a:r>
            <a:endParaRPr>
              <a:solidFill>
                <a:srgbClr val="FF0000"/>
              </a:solidFill>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FE32E451-5374-DE9C-E165-B9D2F56B9ABC}"/>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35</a:t>
            </a:fld>
            <a:endParaRPr/>
          </a:p>
        </p:txBody>
      </p:sp>
      <p:sp>
        <p:nvSpPr>
          <p:cNvPr id="2" name="Google Shape;199;p37">
            <a:extLst>
              <a:ext uri="{FF2B5EF4-FFF2-40B4-BE49-F238E27FC236}">
                <a16:creationId xmlns:a16="http://schemas.microsoft.com/office/drawing/2014/main" id="{797CECB0-8A9A-8DA4-CC69-C05BD3C8FA6D}"/>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3638978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C4BE-E122-AF3A-EFA5-5F7C491BA64E}"/>
              </a:ext>
            </a:extLst>
          </p:cNvPr>
          <p:cNvSpPr>
            <a:spLocks noGrp="1"/>
          </p:cNvSpPr>
          <p:nvPr>
            <p:ph type="title"/>
          </p:nvPr>
        </p:nvSpPr>
        <p:spPr>
          <a:xfrm>
            <a:off x="838200" y="365126"/>
            <a:ext cx="10515600" cy="724766"/>
          </a:xfrm>
        </p:spPr>
        <p:txBody>
          <a:bodyPr>
            <a:normAutofit/>
          </a:bodyPr>
          <a:lstStyle/>
          <a:p>
            <a:r>
              <a:rPr lang="en-US" sz="2800" b="1">
                <a:latin typeface="Helvetica Neue"/>
              </a:rPr>
              <a:t>T5 (Text-to-Text Transfer Transformer): Workflow</a:t>
            </a:r>
          </a:p>
        </p:txBody>
      </p:sp>
      <p:pic>
        <p:nvPicPr>
          <p:cNvPr id="5" name="Picture 4" descr="A diagram of text and words&#10;&#10;Description automatically generated with medium confidence">
            <a:extLst>
              <a:ext uri="{FF2B5EF4-FFF2-40B4-BE49-F238E27FC236}">
                <a16:creationId xmlns:a16="http://schemas.microsoft.com/office/drawing/2014/main" id="{34EC17E5-ECDE-39B4-F493-2CF7D79E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35" y="1261069"/>
            <a:ext cx="7743922" cy="2678512"/>
          </a:xfrm>
          <a:prstGeom prst="rect">
            <a:avLst/>
          </a:prstGeom>
        </p:spPr>
      </p:pic>
      <p:sp>
        <p:nvSpPr>
          <p:cNvPr id="6" name="Google Shape;676;p63">
            <a:extLst>
              <a:ext uri="{FF2B5EF4-FFF2-40B4-BE49-F238E27FC236}">
                <a16:creationId xmlns:a16="http://schemas.microsoft.com/office/drawing/2014/main" id="{066402C8-38F3-6F13-1BC2-14FE03AE157A}"/>
              </a:ext>
            </a:extLst>
          </p:cNvPr>
          <p:cNvSpPr txBox="1"/>
          <p:nvPr/>
        </p:nvSpPr>
        <p:spPr>
          <a:xfrm>
            <a:off x="8331199" y="1261069"/>
            <a:ext cx="3593713" cy="1477287"/>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Text-to-text transformer</a:t>
            </a:r>
          </a:p>
          <a:p>
            <a:pPr marL="285750" indent="-285750">
              <a:buFont typeface="Arial" panose="020B0604020202020204" pitchFamily="34" charset="0"/>
              <a:buChar char="•"/>
            </a:pPr>
            <a:r>
              <a:rPr lang="en-US" sz="1600">
                <a:latin typeface="Calibri"/>
                <a:ea typeface="Calibri"/>
                <a:cs typeface="Calibri"/>
                <a:sym typeface="Calibri"/>
              </a:rPr>
              <a:t>Encoder-decoder model</a:t>
            </a:r>
          </a:p>
          <a:p>
            <a:pPr marL="285750" indent="-285750">
              <a:buFont typeface="Arial" panose="020B0604020202020204" pitchFamily="34" charset="0"/>
              <a:buChar char="•"/>
            </a:pPr>
            <a:r>
              <a:rPr lang="en-US" sz="1600">
                <a:latin typeface="Calibri"/>
                <a:ea typeface="Calibri"/>
                <a:cs typeface="Calibri"/>
                <a:sym typeface="Calibri"/>
              </a:rPr>
              <a:t>Reformulates all tasks (during pretraining and finetuning) with a text-to-text format</a:t>
            </a:r>
            <a:endParaRPr sz="1600">
              <a:latin typeface="Calibri"/>
              <a:ea typeface="Calibri"/>
              <a:cs typeface="Calibri"/>
              <a:sym typeface="Calibri"/>
            </a:endParaRPr>
          </a:p>
        </p:txBody>
      </p:sp>
      <p:sp>
        <p:nvSpPr>
          <p:cNvPr id="7" name="Oval 6">
            <a:extLst>
              <a:ext uri="{FF2B5EF4-FFF2-40B4-BE49-F238E27FC236}">
                <a16:creationId xmlns:a16="http://schemas.microsoft.com/office/drawing/2014/main" id="{B5D0C9DF-D225-746D-4CCA-1516C9B9F702}"/>
              </a:ext>
            </a:extLst>
          </p:cNvPr>
          <p:cNvSpPr/>
          <p:nvPr/>
        </p:nvSpPr>
        <p:spPr>
          <a:xfrm>
            <a:off x="581891" y="2318330"/>
            <a:ext cx="2807854" cy="6742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0C6429-4076-B0D3-7DF9-321599AE22F4}"/>
              </a:ext>
            </a:extLst>
          </p:cNvPr>
          <p:cNvSpPr/>
          <p:nvPr/>
        </p:nvSpPr>
        <p:spPr>
          <a:xfrm>
            <a:off x="5883563" y="2595419"/>
            <a:ext cx="1246909" cy="42464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bidirectional encoder&#10;&#10;Description automatically generated">
            <a:extLst>
              <a:ext uri="{FF2B5EF4-FFF2-40B4-BE49-F238E27FC236}">
                <a16:creationId xmlns:a16="http://schemas.microsoft.com/office/drawing/2014/main" id="{0C2FF3A0-C252-DC63-072D-B5F964D7F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13" y="4354622"/>
            <a:ext cx="2284988" cy="1838618"/>
          </a:xfrm>
          <a:prstGeom prst="rect">
            <a:avLst/>
          </a:prstGeom>
        </p:spPr>
      </p:pic>
      <p:pic>
        <p:nvPicPr>
          <p:cNvPr id="12" name="Picture 11" descr="A diagram of a decoder&#10;&#10;Description automatically generated">
            <a:extLst>
              <a:ext uri="{FF2B5EF4-FFF2-40B4-BE49-F238E27FC236}">
                <a16:creationId xmlns:a16="http://schemas.microsoft.com/office/drawing/2014/main" id="{F1236636-ACDF-1010-6F13-23D6162D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91" y="4354622"/>
            <a:ext cx="2668109" cy="1838618"/>
          </a:xfrm>
          <a:prstGeom prst="rect">
            <a:avLst/>
          </a:prstGeom>
        </p:spPr>
      </p:pic>
      <p:pic>
        <p:nvPicPr>
          <p:cNvPr id="14" name="Picture 13" descr="A diagram of a mask and drop&#10;&#10;Description automatically generated">
            <a:extLst>
              <a:ext uri="{FF2B5EF4-FFF2-40B4-BE49-F238E27FC236}">
                <a16:creationId xmlns:a16="http://schemas.microsoft.com/office/drawing/2014/main" id="{9FD9ABEF-C1E8-A9CB-D5E8-B009E52FC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995" y="3975628"/>
            <a:ext cx="4519052" cy="2217612"/>
          </a:xfrm>
          <a:prstGeom prst="rect">
            <a:avLst/>
          </a:prstGeom>
        </p:spPr>
      </p:pic>
      <p:sp>
        <p:nvSpPr>
          <p:cNvPr id="15" name="Google Shape;344;p36">
            <a:extLst>
              <a:ext uri="{FF2B5EF4-FFF2-40B4-BE49-F238E27FC236}">
                <a16:creationId xmlns:a16="http://schemas.microsoft.com/office/drawing/2014/main" id="{5E49DAE4-A891-6EBF-F7C2-7EE2DB31F5E5}"/>
              </a:ext>
            </a:extLst>
          </p:cNvPr>
          <p:cNvSpPr txBox="1">
            <a:spLocks/>
          </p:cNvSpPr>
          <p:nvPr/>
        </p:nvSpPr>
        <p:spPr>
          <a:xfrm>
            <a:off x="265967" y="65375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6"/>
              </a:rPr>
              <a:t>Colin Raffel, Noam Shazeer, Adam Roberts, Katherine Lee, Sharan Narang, Michael Matena, Yanqi Zhou, Wei Li, Peter J. Liu Exploring the Limits of Transfer Learning with a Unified Text-to-Text Transformer. JMLR 2019.</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104335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47D99-A7A9-F2DA-E91B-3B26BDC4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0ED43-C5C4-EC05-D5E7-C48C8C46CF9F}"/>
              </a:ext>
            </a:extLst>
          </p:cNvPr>
          <p:cNvSpPr>
            <a:spLocks noGrp="1"/>
          </p:cNvSpPr>
          <p:nvPr>
            <p:ph type="title"/>
          </p:nvPr>
        </p:nvSpPr>
        <p:spPr>
          <a:xfrm>
            <a:off x="838200" y="160434"/>
            <a:ext cx="10515600" cy="724766"/>
          </a:xfrm>
        </p:spPr>
        <p:txBody>
          <a:bodyPr>
            <a:normAutofit/>
          </a:bodyPr>
          <a:lstStyle/>
          <a:p>
            <a:r>
              <a:rPr lang="en-US" sz="2800" b="1">
                <a:latin typeface="Helvetica Neue"/>
              </a:rPr>
              <a:t>T5: Workflow, Encoder</a:t>
            </a:r>
          </a:p>
        </p:txBody>
      </p:sp>
      <p:sp>
        <p:nvSpPr>
          <p:cNvPr id="3" name="Google Shape;676;p63">
            <a:extLst>
              <a:ext uri="{FF2B5EF4-FFF2-40B4-BE49-F238E27FC236}">
                <a16:creationId xmlns:a16="http://schemas.microsoft.com/office/drawing/2014/main" id="{BD625B20-7939-A58A-F003-20BA0F0D3CE8}"/>
              </a:ext>
            </a:extLst>
          </p:cNvPr>
          <p:cNvSpPr txBox="1"/>
          <p:nvPr/>
        </p:nvSpPr>
        <p:spPr>
          <a:xfrm>
            <a:off x="2581415" y="824898"/>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Original text: </a:t>
            </a:r>
            <a:r>
              <a:rPr lang="en-US" b="1">
                <a:latin typeface="Calibri"/>
                <a:ea typeface="Calibri"/>
                <a:cs typeface="Calibri"/>
                <a:sym typeface="Calibri"/>
              </a:rPr>
              <a:t>Thank you for inviting me to your party last week</a:t>
            </a:r>
            <a:endParaRPr b="1">
              <a:latin typeface="Calibri"/>
              <a:ea typeface="Calibri"/>
              <a:cs typeface="Calibri"/>
              <a:sym typeface="Calibri"/>
            </a:endParaRPr>
          </a:p>
        </p:txBody>
      </p:sp>
      <p:sp>
        <p:nvSpPr>
          <p:cNvPr id="4" name="Google Shape;676;p63">
            <a:extLst>
              <a:ext uri="{FF2B5EF4-FFF2-40B4-BE49-F238E27FC236}">
                <a16:creationId xmlns:a16="http://schemas.microsoft.com/office/drawing/2014/main" id="{2979993F-04C8-DBE6-5A97-A58CCA0BFBF7}"/>
              </a:ext>
            </a:extLst>
          </p:cNvPr>
          <p:cNvSpPr txBox="1"/>
          <p:nvPr/>
        </p:nvSpPr>
        <p:spPr>
          <a:xfrm>
            <a:off x="302489" y="1900031"/>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Input text: </a:t>
            </a:r>
            <a:r>
              <a:rPr lang="en-US" b="1">
                <a:latin typeface="Calibri"/>
                <a:ea typeface="Calibri"/>
                <a:cs typeface="Calibri"/>
                <a:sym typeface="Calibri"/>
              </a:rPr>
              <a:t>Thank you for inviting me to your party &lt;Y&gt; week</a:t>
            </a:r>
            <a:endParaRPr b="1">
              <a:latin typeface="Calibri"/>
              <a:ea typeface="Calibri"/>
              <a:cs typeface="Calibri"/>
              <a:sym typeface="Calibri"/>
            </a:endParaRPr>
          </a:p>
        </p:txBody>
      </p:sp>
      <p:pic>
        <p:nvPicPr>
          <p:cNvPr id="11" name="Picture 10" descr="A pink rectangular sign with black text&#10;&#10;Description automatically generated">
            <a:extLst>
              <a:ext uri="{FF2B5EF4-FFF2-40B4-BE49-F238E27FC236}">
                <a16:creationId xmlns:a16="http://schemas.microsoft.com/office/drawing/2014/main" id="{9EA250C8-0F63-B847-4C27-3799F8CF2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89" y="1234708"/>
            <a:ext cx="1534842" cy="650276"/>
          </a:xfrm>
          <a:prstGeom prst="rect">
            <a:avLst/>
          </a:prstGeom>
        </p:spPr>
      </p:pic>
      <p:pic>
        <p:nvPicPr>
          <p:cNvPr id="14" name="Picture 13" descr="A pink rectangular sign with black text&#10;&#10;Description automatically generated">
            <a:extLst>
              <a:ext uri="{FF2B5EF4-FFF2-40B4-BE49-F238E27FC236}">
                <a16:creationId xmlns:a16="http://schemas.microsoft.com/office/drawing/2014/main" id="{43129C4B-A8A6-1628-51A5-DC72E7127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8" y="2486605"/>
            <a:ext cx="1534843" cy="745213"/>
          </a:xfrm>
          <a:prstGeom prst="rect">
            <a:avLst/>
          </a:prstGeom>
        </p:spPr>
      </p:pic>
      <p:sp>
        <p:nvSpPr>
          <p:cNvPr id="15" name="Google Shape;676;p63">
            <a:extLst>
              <a:ext uri="{FF2B5EF4-FFF2-40B4-BE49-F238E27FC236}">
                <a16:creationId xmlns:a16="http://schemas.microsoft.com/office/drawing/2014/main" id="{3DFFCB2D-81BC-31C1-AA48-AD957A756D45}"/>
              </a:ext>
            </a:extLst>
          </p:cNvPr>
          <p:cNvSpPr txBox="1"/>
          <p:nvPr/>
        </p:nvSpPr>
        <p:spPr>
          <a:xfrm>
            <a:off x="302489" y="3265672"/>
            <a:ext cx="6578602" cy="800179"/>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Input text: </a:t>
            </a:r>
            <a:r>
              <a:rPr lang="en-US" b="1">
                <a:latin typeface="Calibri"/>
                <a:ea typeface="Calibri"/>
                <a:cs typeface="Calibri"/>
                <a:sym typeface="Calibri"/>
              </a:rPr>
              <a:t>Thank you &lt;X&gt; me to your party &lt;Y&gt; week</a:t>
            </a:r>
          </a:p>
          <a:p>
            <a:pPr marL="742950" lvl="1" indent="-285750">
              <a:buFont typeface="Arial" panose="020B0604020202020204" pitchFamily="34" charset="0"/>
              <a:buChar char="•"/>
            </a:pPr>
            <a:r>
              <a:rPr lang="en-US" b="1">
                <a:latin typeface="Calibri"/>
                <a:ea typeface="Calibri"/>
                <a:cs typeface="Calibri"/>
                <a:sym typeface="Calibri"/>
              </a:rPr>
              <a:t>&lt;X&gt; for inviting (span masking)</a:t>
            </a:r>
            <a:endParaRPr b="1">
              <a:latin typeface="Calibri"/>
              <a:ea typeface="Calibri"/>
              <a:cs typeface="Calibri"/>
              <a:sym typeface="Calibri"/>
            </a:endParaRPr>
          </a:p>
        </p:txBody>
      </p:sp>
      <p:pic>
        <p:nvPicPr>
          <p:cNvPr id="17" name="Picture 16" descr="A pink rectangular sign with black text&#10;&#10;Description automatically generated">
            <a:extLst>
              <a:ext uri="{FF2B5EF4-FFF2-40B4-BE49-F238E27FC236}">
                <a16:creationId xmlns:a16="http://schemas.microsoft.com/office/drawing/2014/main" id="{E4B87441-28CE-4A31-C263-EB177C11E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88" y="4120463"/>
            <a:ext cx="1534844" cy="617815"/>
          </a:xfrm>
          <a:prstGeom prst="rect">
            <a:avLst/>
          </a:prstGeom>
        </p:spPr>
      </p:pic>
      <p:sp>
        <p:nvSpPr>
          <p:cNvPr id="18" name="Google Shape;676;p63">
            <a:extLst>
              <a:ext uri="{FF2B5EF4-FFF2-40B4-BE49-F238E27FC236}">
                <a16:creationId xmlns:a16="http://schemas.microsoft.com/office/drawing/2014/main" id="{63F0FE39-3E5F-D830-C9E3-6E62A0E13F9D}"/>
              </a:ext>
            </a:extLst>
          </p:cNvPr>
          <p:cNvSpPr txBox="1"/>
          <p:nvPr/>
        </p:nvSpPr>
        <p:spPr>
          <a:xfrm>
            <a:off x="302488" y="4811616"/>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Input text: </a:t>
            </a:r>
            <a:r>
              <a:rPr lang="en-US" b="1">
                <a:latin typeface="Calibri"/>
                <a:ea typeface="Calibri"/>
                <a:cs typeface="Calibri"/>
                <a:sym typeface="Calibri"/>
              </a:rPr>
              <a:t>Thank you me to your party week</a:t>
            </a:r>
            <a:endParaRPr b="1">
              <a:latin typeface="Calibri"/>
              <a:ea typeface="Calibri"/>
              <a:cs typeface="Calibri"/>
              <a:sym typeface="Calibri"/>
            </a:endParaRPr>
          </a:p>
        </p:txBody>
      </p:sp>
      <p:pic>
        <p:nvPicPr>
          <p:cNvPr id="20" name="Picture 19" descr="A pink and black logo&#10;&#10;Description automatically generated">
            <a:extLst>
              <a:ext uri="{FF2B5EF4-FFF2-40B4-BE49-F238E27FC236}">
                <a16:creationId xmlns:a16="http://schemas.microsoft.com/office/drawing/2014/main" id="{432F7BDC-E532-654C-0C16-B7F7C93E0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88" y="5401627"/>
            <a:ext cx="4042471" cy="592777"/>
          </a:xfrm>
          <a:prstGeom prst="rect">
            <a:avLst/>
          </a:prstGeom>
        </p:spPr>
      </p:pic>
      <p:sp>
        <p:nvSpPr>
          <p:cNvPr id="21" name="Google Shape;676;p63">
            <a:extLst>
              <a:ext uri="{FF2B5EF4-FFF2-40B4-BE49-F238E27FC236}">
                <a16:creationId xmlns:a16="http://schemas.microsoft.com/office/drawing/2014/main" id="{15E129B0-5C3D-9F5B-CBEB-27A3B4E0CC7C}"/>
              </a:ext>
            </a:extLst>
          </p:cNvPr>
          <p:cNvSpPr txBox="1"/>
          <p:nvPr/>
        </p:nvSpPr>
        <p:spPr>
          <a:xfrm>
            <a:off x="302488" y="6097561"/>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Input text: </a:t>
            </a:r>
            <a:r>
              <a:rPr lang="en-US" b="1">
                <a:latin typeface="Calibri"/>
                <a:ea typeface="Calibri"/>
                <a:cs typeface="Calibri"/>
                <a:sym typeface="Calibri"/>
              </a:rPr>
              <a:t>party me your to. last you inviting week Thanks</a:t>
            </a:r>
            <a:endParaRPr b="1">
              <a:latin typeface="Calibri"/>
              <a:ea typeface="Calibri"/>
              <a:cs typeface="Calibri"/>
              <a:sym typeface="Calibri"/>
            </a:endParaRPr>
          </a:p>
        </p:txBody>
      </p:sp>
      <p:sp>
        <p:nvSpPr>
          <p:cNvPr id="22" name="Google Shape;344;p36">
            <a:extLst>
              <a:ext uri="{FF2B5EF4-FFF2-40B4-BE49-F238E27FC236}">
                <a16:creationId xmlns:a16="http://schemas.microsoft.com/office/drawing/2014/main" id="{38BA653F-C48C-7239-0196-31F7C6E1890E}"/>
              </a:ext>
            </a:extLst>
          </p:cNvPr>
          <p:cNvSpPr txBox="1">
            <a:spLocks/>
          </p:cNvSpPr>
          <p:nvPr/>
        </p:nvSpPr>
        <p:spPr>
          <a:xfrm>
            <a:off x="240817" y="6680400"/>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6"/>
              </a:rPr>
              <a:t>Colin Raffel, Noam Shazeer, Adam Roberts, Katherine Lee, Sharan Narang, Michael Matena, Yanqi Zhou, Wei Li, Peter J. Liu Exploring the Limits of Transfer Learning with a Unified Text-to-Text Transformer. JMLR 2019.</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52480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5" grpId="0" animBg="1"/>
      <p:bldP spid="18"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FD108-7CCC-C252-2D80-765A35386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07237-0EF3-E9FD-4710-C71CC1C4D7E8}"/>
              </a:ext>
            </a:extLst>
          </p:cNvPr>
          <p:cNvSpPr>
            <a:spLocks noGrp="1"/>
          </p:cNvSpPr>
          <p:nvPr>
            <p:ph type="title"/>
          </p:nvPr>
        </p:nvSpPr>
        <p:spPr>
          <a:xfrm>
            <a:off x="838200" y="160434"/>
            <a:ext cx="10515600" cy="724766"/>
          </a:xfrm>
        </p:spPr>
        <p:txBody>
          <a:bodyPr>
            <a:normAutofit/>
          </a:bodyPr>
          <a:lstStyle/>
          <a:p>
            <a:r>
              <a:rPr lang="en-US" sz="2800" b="1">
                <a:latin typeface="Helvetica Neue"/>
              </a:rPr>
              <a:t>T5: Different unsupervised objectives</a:t>
            </a:r>
          </a:p>
        </p:txBody>
      </p:sp>
      <p:sp>
        <p:nvSpPr>
          <p:cNvPr id="3" name="Google Shape;676;p63">
            <a:extLst>
              <a:ext uri="{FF2B5EF4-FFF2-40B4-BE49-F238E27FC236}">
                <a16:creationId xmlns:a16="http://schemas.microsoft.com/office/drawing/2014/main" id="{C2349C45-3D04-9CE2-FC98-12C4A9682739}"/>
              </a:ext>
            </a:extLst>
          </p:cNvPr>
          <p:cNvSpPr txBox="1"/>
          <p:nvPr/>
        </p:nvSpPr>
        <p:spPr>
          <a:xfrm>
            <a:off x="2581415" y="824898"/>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latin typeface="Calibri"/>
                <a:ea typeface="Calibri"/>
                <a:cs typeface="Calibri"/>
                <a:sym typeface="Calibri"/>
              </a:rPr>
              <a:t>Original text: </a:t>
            </a:r>
            <a:r>
              <a:rPr lang="en-US" b="1">
                <a:latin typeface="Calibri"/>
                <a:ea typeface="Calibri"/>
                <a:cs typeface="Calibri"/>
                <a:sym typeface="Calibri"/>
              </a:rPr>
              <a:t>Thank you for inviting me to your party last week</a:t>
            </a:r>
            <a:endParaRPr b="1">
              <a:latin typeface="Calibri"/>
              <a:ea typeface="Calibri"/>
              <a:cs typeface="Calibri"/>
              <a:sym typeface="Calibri"/>
            </a:endParaRPr>
          </a:p>
        </p:txBody>
      </p:sp>
      <p:pic>
        <p:nvPicPr>
          <p:cNvPr id="5" name="Picture 4" descr="A diagram of a mask and drop&#10;&#10;Description automatically generated">
            <a:extLst>
              <a:ext uri="{FF2B5EF4-FFF2-40B4-BE49-F238E27FC236}">
                <a16:creationId xmlns:a16="http://schemas.microsoft.com/office/drawing/2014/main" id="{AA147C1C-CEC4-EBAF-1A59-02BAD8432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456315"/>
            <a:ext cx="4141175" cy="2032178"/>
          </a:xfrm>
          <a:prstGeom prst="rect">
            <a:avLst/>
          </a:prstGeom>
        </p:spPr>
      </p:pic>
      <p:pic>
        <p:nvPicPr>
          <p:cNvPr id="7" name="Picture 6" descr="A close up of a letter&#10;&#10;Description automatically generated">
            <a:extLst>
              <a:ext uri="{FF2B5EF4-FFF2-40B4-BE49-F238E27FC236}">
                <a16:creationId xmlns:a16="http://schemas.microsoft.com/office/drawing/2014/main" id="{C927ED76-D379-FDA3-8100-4B2FCD945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8" y="3596727"/>
            <a:ext cx="6331002" cy="851418"/>
          </a:xfrm>
          <a:prstGeom prst="rect">
            <a:avLst/>
          </a:prstGeom>
        </p:spPr>
      </p:pic>
      <p:sp>
        <p:nvSpPr>
          <p:cNvPr id="8" name="Oval 7">
            <a:extLst>
              <a:ext uri="{FF2B5EF4-FFF2-40B4-BE49-F238E27FC236}">
                <a16:creationId xmlns:a16="http://schemas.microsoft.com/office/drawing/2014/main" id="{EAD3C63C-ADB4-42E0-ABE7-53638014A95F}"/>
              </a:ext>
            </a:extLst>
          </p:cNvPr>
          <p:cNvSpPr/>
          <p:nvPr/>
        </p:nvSpPr>
        <p:spPr>
          <a:xfrm>
            <a:off x="480292" y="1456315"/>
            <a:ext cx="1209963" cy="20852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mask and drop&#10;&#10;Description automatically generated">
            <a:extLst>
              <a:ext uri="{FF2B5EF4-FFF2-40B4-BE49-F238E27FC236}">
                <a16:creationId xmlns:a16="http://schemas.microsoft.com/office/drawing/2014/main" id="{9E698866-2A1A-61A7-7911-BB5F9F813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701" y="1494777"/>
            <a:ext cx="4141176" cy="2032179"/>
          </a:xfrm>
          <a:prstGeom prst="rect">
            <a:avLst/>
          </a:prstGeom>
        </p:spPr>
      </p:pic>
      <p:sp>
        <p:nvSpPr>
          <p:cNvPr id="10" name="Oval 9">
            <a:extLst>
              <a:ext uri="{FF2B5EF4-FFF2-40B4-BE49-F238E27FC236}">
                <a16:creationId xmlns:a16="http://schemas.microsoft.com/office/drawing/2014/main" id="{C4E76BD1-DCFC-7A02-9A5C-A3FBDF2E66D1}"/>
              </a:ext>
            </a:extLst>
          </p:cNvPr>
          <p:cNvSpPr/>
          <p:nvPr/>
        </p:nvSpPr>
        <p:spPr>
          <a:xfrm>
            <a:off x="8559654" y="1456315"/>
            <a:ext cx="1209963" cy="20852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CB911CB9-33E7-6356-4BC5-A426194E8071}"/>
              </a:ext>
            </a:extLst>
          </p:cNvPr>
          <p:cNvPicPr>
            <a:picLocks noChangeAspect="1"/>
          </p:cNvPicPr>
          <p:nvPr/>
        </p:nvPicPr>
        <p:blipFill rotWithShape="1">
          <a:blip r:embed="rId4">
            <a:extLst>
              <a:ext uri="{28A0092B-C50C-407E-A947-70E740481C1C}">
                <a14:useLocalDpi xmlns:a14="http://schemas.microsoft.com/office/drawing/2010/main" val="0"/>
              </a:ext>
            </a:extLst>
          </a:blip>
          <a:srcRect b="73382"/>
          <a:stretch/>
        </p:blipFill>
        <p:spPr>
          <a:xfrm>
            <a:off x="6844145" y="3573968"/>
            <a:ext cx="5278057" cy="36071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7D94EB6-DE3B-30AA-BFCF-9EDA1C227E35}"/>
              </a:ext>
            </a:extLst>
          </p:cNvPr>
          <p:cNvPicPr>
            <a:picLocks noChangeAspect="1"/>
          </p:cNvPicPr>
          <p:nvPr/>
        </p:nvPicPr>
        <p:blipFill rotWithShape="1">
          <a:blip r:embed="rId4">
            <a:extLst>
              <a:ext uri="{28A0092B-C50C-407E-A947-70E740481C1C}">
                <a14:useLocalDpi xmlns:a14="http://schemas.microsoft.com/office/drawing/2010/main" val="0"/>
              </a:ext>
            </a:extLst>
          </a:blip>
          <a:srcRect t="59333"/>
          <a:stretch/>
        </p:blipFill>
        <p:spPr>
          <a:xfrm>
            <a:off x="6844145" y="3925452"/>
            <a:ext cx="5278057" cy="551112"/>
          </a:xfrm>
          <a:prstGeom prst="rect">
            <a:avLst/>
          </a:prstGeom>
        </p:spPr>
      </p:pic>
      <p:pic>
        <p:nvPicPr>
          <p:cNvPr id="22" name="Picture 21" descr="A diagram of a language model&#10;&#10;Description automatically generated">
            <a:extLst>
              <a:ext uri="{FF2B5EF4-FFF2-40B4-BE49-F238E27FC236}">
                <a16:creationId xmlns:a16="http://schemas.microsoft.com/office/drawing/2014/main" id="{1F2C3182-8CCA-4403-6B0A-481F5C89E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199" y="4556379"/>
            <a:ext cx="4707974" cy="2053102"/>
          </a:xfrm>
          <a:prstGeom prst="rect">
            <a:avLst/>
          </a:prstGeom>
        </p:spPr>
      </p:pic>
      <p:sp>
        <p:nvSpPr>
          <p:cNvPr id="23" name="Google Shape;676;p63">
            <a:extLst>
              <a:ext uri="{FF2B5EF4-FFF2-40B4-BE49-F238E27FC236}">
                <a16:creationId xmlns:a16="http://schemas.microsoft.com/office/drawing/2014/main" id="{37D01352-21FF-58AF-D715-671433157FAC}"/>
              </a:ext>
            </a:extLst>
          </p:cNvPr>
          <p:cNvSpPr txBox="1"/>
          <p:nvPr/>
        </p:nvSpPr>
        <p:spPr>
          <a:xfrm>
            <a:off x="5229275" y="4585555"/>
            <a:ext cx="6578602" cy="461624"/>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400">
                <a:solidFill>
                  <a:srgbClr val="00B050"/>
                </a:solidFill>
              </a:rPr>
              <a:t>Translate English to German: That is good. Target:</a:t>
            </a:r>
            <a:r>
              <a:rPr lang="en-US" sz="1400"/>
              <a:t> </a:t>
            </a:r>
            <a:r>
              <a:rPr lang="en-US" sz="1400">
                <a:solidFill>
                  <a:srgbClr val="FF0000"/>
                </a:solidFill>
              </a:rPr>
              <a:t>Das is gut.</a:t>
            </a:r>
            <a:endParaRPr sz="1400" b="1">
              <a:solidFill>
                <a:srgbClr val="FF0000"/>
              </a:solidFill>
              <a:latin typeface="Calibri"/>
              <a:ea typeface="Calibri"/>
              <a:cs typeface="Calibri"/>
              <a:sym typeface="Calibri"/>
            </a:endParaRPr>
          </a:p>
        </p:txBody>
      </p:sp>
      <p:sp>
        <p:nvSpPr>
          <p:cNvPr id="24" name="Google Shape;676;p63">
            <a:extLst>
              <a:ext uri="{FF2B5EF4-FFF2-40B4-BE49-F238E27FC236}">
                <a16:creationId xmlns:a16="http://schemas.microsoft.com/office/drawing/2014/main" id="{205D8664-30E9-A5DD-9E69-D649E1657222}"/>
              </a:ext>
            </a:extLst>
          </p:cNvPr>
          <p:cNvSpPr txBox="1"/>
          <p:nvPr/>
        </p:nvSpPr>
        <p:spPr>
          <a:xfrm>
            <a:off x="5229275" y="5059318"/>
            <a:ext cx="6578602" cy="892512"/>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400">
                <a:solidFill>
                  <a:schemeClr val="tx2">
                    <a:lumMod val="90000"/>
                    <a:lumOff val="10000"/>
                  </a:schemeClr>
                </a:solidFill>
              </a:rPr>
              <a:t>Translate English to German: That is good. Target:</a:t>
            </a:r>
            <a:r>
              <a:rPr lang="en-US" sz="1400"/>
              <a:t> </a:t>
            </a:r>
            <a:r>
              <a:rPr lang="en-US" sz="1400">
                <a:solidFill>
                  <a:srgbClr val="FF0000"/>
                </a:solidFill>
              </a:rPr>
              <a:t>Das is gut.</a:t>
            </a:r>
          </a:p>
          <a:p>
            <a:pPr marL="742950" lvl="1" indent="-285750">
              <a:buFont typeface="Arial" panose="020B0604020202020204" pitchFamily="34" charset="0"/>
              <a:buChar char="•"/>
            </a:pPr>
            <a:r>
              <a:rPr lang="en-US" sz="1400" b="1">
                <a:solidFill>
                  <a:srgbClr val="FF0000"/>
                </a:solidFill>
                <a:latin typeface="Calibri"/>
                <a:ea typeface="Calibri"/>
                <a:cs typeface="Calibri"/>
                <a:sym typeface="Calibri"/>
              </a:rPr>
              <a:t>“Good” representation can only look at “Translate English to German: That is”.</a:t>
            </a:r>
            <a:endParaRPr sz="1400" b="1">
              <a:solidFill>
                <a:srgbClr val="FF0000"/>
              </a:solidFill>
              <a:latin typeface="Calibri"/>
              <a:ea typeface="Calibri"/>
              <a:cs typeface="Calibri"/>
              <a:sym typeface="Calibri"/>
            </a:endParaRPr>
          </a:p>
        </p:txBody>
      </p:sp>
      <p:sp>
        <p:nvSpPr>
          <p:cNvPr id="25" name="Google Shape;676;p63">
            <a:extLst>
              <a:ext uri="{FF2B5EF4-FFF2-40B4-BE49-F238E27FC236}">
                <a16:creationId xmlns:a16="http://schemas.microsoft.com/office/drawing/2014/main" id="{4A64B3A4-8F52-CCA0-E12F-E993318E1FD8}"/>
              </a:ext>
            </a:extLst>
          </p:cNvPr>
          <p:cNvSpPr txBox="1"/>
          <p:nvPr/>
        </p:nvSpPr>
        <p:spPr>
          <a:xfrm>
            <a:off x="5229275" y="5965488"/>
            <a:ext cx="6578602" cy="892512"/>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400">
                <a:solidFill>
                  <a:schemeClr val="tx1">
                    <a:lumMod val="85000"/>
                    <a:lumOff val="15000"/>
                  </a:schemeClr>
                </a:solidFill>
              </a:rPr>
              <a:t>Translate English to German: That is good. Target:</a:t>
            </a:r>
            <a:r>
              <a:rPr lang="en-US" sz="1400"/>
              <a:t> </a:t>
            </a:r>
            <a:r>
              <a:rPr lang="en-US" sz="1400">
                <a:solidFill>
                  <a:srgbClr val="FF0000"/>
                </a:solidFill>
              </a:rPr>
              <a:t>Das is gut.</a:t>
            </a:r>
          </a:p>
          <a:p>
            <a:pPr marL="742950" lvl="1" indent="-285750">
              <a:buFont typeface="Arial" panose="020B0604020202020204" pitchFamily="34" charset="0"/>
              <a:buChar char="•"/>
            </a:pPr>
            <a:r>
              <a:rPr lang="en-US" sz="1400" b="1">
                <a:solidFill>
                  <a:srgbClr val="FF0000"/>
                </a:solidFill>
                <a:latin typeface="Calibri"/>
                <a:ea typeface="Calibri"/>
                <a:cs typeface="Calibri"/>
                <a:sym typeface="Calibri"/>
              </a:rPr>
              <a:t>“Good” representation can only look at “Translate English to German: That is. Target:”.</a:t>
            </a:r>
            <a:endParaRPr sz="1400" b="1">
              <a:solidFill>
                <a:srgbClr val="FF0000"/>
              </a:solidFill>
              <a:latin typeface="Calibri"/>
              <a:ea typeface="Calibri"/>
              <a:cs typeface="Calibri"/>
              <a:sym typeface="Calibri"/>
            </a:endParaRPr>
          </a:p>
        </p:txBody>
      </p:sp>
      <p:sp>
        <p:nvSpPr>
          <p:cNvPr id="26" name="Oval 25">
            <a:extLst>
              <a:ext uri="{FF2B5EF4-FFF2-40B4-BE49-F238E27FC236}">
                <a16:creationId xmlns:a16="http://schemas.microsoft.com/office/drawing/2014/main" id="{D5BA134C-5D44-D960-2BBD-ABD0D48B810E}"/>
              </a:ext>
            </a:extLst>
          </p:cNvPr>
          <p:cNvSpPr/>
          <p:nvPr/>
        </p:nvSpPr>
        <p:spPr>
          <a:xfrm>
            <a:off x="214224" y="4476565"/>
            <a:ext cx="1660758" cy="21942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C34DD29-E6D7-610C-0968-658CCAA6207F}"/>
              </a:ext>
            </a:extLst>
          </p:cNvPr>
          <p:cNvSpPr/>
          <p:nvPr/>
        </p:nvSpPr>
        <p:spPr>
          <a:xfrm>
            <a:off x="1793819" y="4465030"/>
            <a:ext cx="1660758" cy="21942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E9F946-46B8-85F8-4A1F-1952677E34FE}"/>
              </a:ext>
            </a:extLst>
          </p:cNvPr>
          <p:cNvSpPr/>
          <p:nvPr/>
        </p:nvSpPr>
        <p:spPr>
          <a:xfrm>
            <a:off x="3488603" y="4485799"/>
            <a:ext cx="1660758" cy="21942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52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23" grpId="0" animBg="1"/>
      <p:bldP spid="24" grpId="0" animBg="1"/>
      <p:bldP spid="25" grpId="0" animBg="1"/>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2EAD66F6-8DDC-64CA-EEC8-7EA17A5B7091}"/>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2BAF71BF-D0D3-F809-EBB8-53EEA61387E2}"/>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E56EF32A-1DBF-BC63-AC53-BE1F21752495}"/>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language models and why they are effective? [25 min]</a:t>
            </a:r>
          </a:p>
          <a:p>
            <a:pPr marL="846646" lvl="1" indent="-228594">
              <a:spcBef>
                <a:spcPts val="0"/>
              </a:spcBef>
              <a:buSzPts val="2100"/>
            </a:pPr>
            <a:r>
              <a:rPr lang="en"/>
              <a:t>Analyzing and Interpreting language models</a:t>
            </a:r>
          </a:p>
          <a:p>
            <a:pPr marL="237061" indent="-228594">
              <a:spcBef>
                <a:spcPts val="0"/>
              </a:spcBef>
              <a:buSzPts val="2100"/>
            </a:pPr>
            <a:r>
              <a:rPr lang="en">
                <a:solidFill>
                  <a:srgbClr val="FF0000"/>
                </a:solidFill>
              </a:rPr>
              <a:t>Text-to-Text Transfer Transformer, </a:t>
            </a:r>
            <a:r>
              <a:rPr lang="en-US"/>
              <a:t>Prompting, Instruction-tuning </a:t>
            </a:r>
            <a:r>
              <a:rPr lang="en-US">
                <a:solidFill>
                  <a:srgbClr val="FF0000"/>
                </a:solidFill>
              </a:rPr>
              <a:t>[1 hour]</a:t>
            </a:r>
          </a:p>
          <a:p>
            <a:pPr marL="846646" lvl="1" indent="-228594">
              <a:spcBef>
                <a:spcPts val="0"/>
              </a:spcBef>
              <a:buSzPts val="2100"/>
            </a:pPr>
            <a:r>
              <a:rPr lang="en-US">
                <a:solidFill>
                  <a:srgbClr val="FF0000"/>
                </a:solidFill>
              </a:rPr>
              <a:t>Behavioural interpretability</a:t>
            </a:r>
            <a:endParaRPr>
              <a:solidFill>
                <a:srgbClr val="FF0000"/>
              </a:solidFill>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37B8A788-6132-313E-FE6A-296D81DCFFE8}"/>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39</a:t>
            </a:fld>
            <a:endParaRPr/>
          </a:p>
        </p:txBody>
      </p:sp>
      <p:sp>
        <p:nvSpPr>
          <p:cNvPr id="2" name="Google Shape;199;p37">
            <a:extLst>
              <a:ext uri="{FF2B5EF4-FFF2-40B4-BE49-F238E27FC236}">
                <a16:creationId xmlns:a16="http://schemas.microsoft.com/office/drawing/2014/main" id="{A610DD51-7CBD-B19A-DEC4-B574429183A6}"/>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116249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2857952a9e_0_169"/>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LMs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37" name="Google Shape;137;g22857952a9e_0_169"/>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4</a:t>
            </a:fld>
            <a:endParaRPr/>
          </a:p>
        </p:txBody>
      </p:sp>
      <p:sp>
        <p:nvSpPr>
          <p:cNvPr id="138" name="Google Shape;138;g22857952a9e_0_169"/>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2800" b="1">
                <a:latin typeface="Helvetica Neue"/>
                <a:ea typeface="Helvetica Neue"/>
                <a:cs typeface="Helvetica Neue"/>
                <a:sym typeface="Helvetica Neue"/>
              </a:rPr>
              <a:t>Language model</a:t>
            </a:r>
            <a:endParaRPr sz="2800" b="1">
              <a:latin typeface="Helvetica Neue"/>
              <a:ea typeface="Helvetica Neue"/>
              <a:cs typeface="Helvetica Neue"/>
              <a:sym typeface="Helvetica Neue"/>
            </a:endParaRPr>
          </a:p>
        </p:txBody>
      </p:sp>
      <p:cxnSp>
        <p:nvCxnSpPr>
          <p:cNvPr id="139" name="Google Shape;139;g22857952a9e_0_169"/>
          <p:cNvCxnSpPr/>
          <p:nvPr/>
        </p:nvCxnSpPr>
        <p:spPr>
          <a:xfrm rot="10800000">
            <a:off x="2225488"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0" name="Google Shape;140;g22857952a9e_0_169"/>
          <p:cNvCxnSpPr/>
          <p:nvPr/>
        </p:nvCxnSpPr>
        <p:spPr>
          <a:xfrm rot="10800000">
            <a:off x="4160744"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1" name="Google Shape;141;g22857952a9e_0_169"/>
          <p:cNvCxnSpPr/>
          <p:nvPr/>
        </p:nvCxnSpPr>
        <p:spPr>
          <a:xfrm rot="10800000">
            <a:off x="6096000"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2" name="Google Shape;142;g22857952a9e_0_169"/>
          <p:cNvCxnSpPr/>
          <p:nvPr/>
        </p:nvCxnSpPr>
        <p:spPr>
          <a:xfrm rot="10800000">
            <a:off x="8031256"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3" name="Google Shape;143;g22857952a9e_0_169"/>
          <p:cNvCxnSpPr/>
          <p:nvPr/>
        </p:nvCxnSpPr>
        <p:spPr>
          <a:xfrm rot="10800000">
            <a:off x="9966513" y="4233625"/>
            <a:ext cx="0" cy="807000"/>
          </a:xfrm>
          <a:prstGeom prst="straightConnector1">
            <a:avLst/>
          </a:prstGeom>
          <a:noFill/>
          <a:ln w="38100" cap="flat" cmpd="sng">
            <a:solidFill>
              <a:schemeClr val="dk1"/>
            </a:solidFill>
            <a:prstDash val="solid"/>
            <a:round/>
            <a:headEnd type="none" w="med" len="med"/>
            <a:tailEnd type="triangle" w="med" len="med"/>
          </a:ln>
        </p:spPr>
      </p:cxnSp>
      <p:sp>
        <p:nvSpPr>
          <p:cNvPr id="144" name="Google Shape;144;g22857952a9e_0_169"/>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The</a:t>
            </a:r>
            <a:endParaRPr sz="3500">
              <a:solidFill>
                <a:schemeClr val="dk1"/>
              </a:solidFill>
              <a:latin typeface="Helvetica Neue"/>
              <a:ea typeface="Helvetica Neue"/>
              <a:cs typeface="Helvetica Neue"/>
              <a:sym typeface="Helvetica Neue"/>
            </a:endParaRPr>
          </a:p>
        </p:txBody>
      </p:sp>
      <p:sp>
        <p:nvSpPr>
          <p:cNvPr id="145" name="Google Shape;145;g22857952a9e_0_169"/>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quick</a:t>
            </a:r>
            <a:endParaRPr sz="3500">
              <a:solidFill>
                <a:schemeClr val="dk1"/>
              </a:solidFill>
              <a:latin typeface="Helvetica Neue"/>
              <a:ea typeface="Helvetica Neue"/>
              <a:cs typeface="Helvetica Neue"/>
              <a:sym typeface="Helvetica Neue"/>
            </a:endParaRPr>
          </a:p>
        </p:txBody>
      </p:sp>
      <p:sp>
        <p:nvSpPr>
          <p:cNvPr id="146" name="Google Shape;146;g22857952a9e_0_169"/>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brown</a:t>
            </a:r>
            <a:endParaRPr sz="3500">
              <a:solidFill>
                <a:schemeClr val="dk1"/>
              </a:solidFill>
              <a:latin typeface="Helvetica Neue"/>
              <a:ea typeface="Helvetica Neue"/>
              <a:cs typeface="Helvetica Neue"/>
              <a:sym typeface="Helvetica Neue"/>
            </a:endParaRPr>
          </a:p>
        </p:txBody>
      </p:sp>
      <p:sp>
        <p:nvSpPr>
          <p:cNvPr id="147" name="Google Shape;147;g22857952a9e_0_169"/>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fox</a:t>
            </a:r>
            <a:endParaRPr sz="3500">
              <a:solidFill>
                <a:schemeClr val="dk1"/>
              </a:solidFill>
              <a:latin typeface="Helvetica Neue"/>
              <a:ea typeface="Helvetica Neue"/>
              <a:cs typeface="Helvetica Neue"/>
              <a:sym typeface="Helvetica Neue"/>
            </a:endParaRPr>
          </a:p>
        </p:txBody>
      </p:sp>
      <p:sp>
        <p:nvSpPr>
          <p:cNvPr id="148" name="Google Shape;148;g22857952a9e_0_169"/>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a:solidFill>
                  <a:schemeClr val="dk1"/>
                </a:solidFill>
                <a:latin typeface="Helvetica Neue"/>
                <a:ea typeface="Helvetica Neue"/>
                <a:cs typeface="Helvetica Neue"/>
                <a:sym typeface="Helvetica Neue"/>
              </a:rPr>
              <a:t>[MASK]</a:t>
            </a:r>
            <a:endParaRPr sz="3500" b="1">
              <a:solidFill>
                <a:schemeClr val="dk1"/>
              </a:solidFill>
              <a:latin typeface="Helvetica Neue"/>
              <a:ea typeface="Helvetica Neue"/>
              <a:cs typeface="Helvetica Neue"/>
              <a:sym typeface="Helvetica Neue"/>
            </a:endParaRPr>
          </a:p>
        </p:txBody>
      </p:sp>
      <p:cxnSp>
        <p:nvCxnSpPr>
          <p:cNvPr id="149" name="Google Shape;149;g22857952a9e_0_169"/>
          <p:cNvCxnSpPr/>
          <p:nvPr/>
        </p:nvCxnSpPr>
        <p:spPr>
          <a:xfrm rot="10800000">
            <a:off x="9966506" y="2256900"/>
            <a:ext cx="0" cy="807000"/>
          </a:xfrm>
          <a:prstGeom prst="straightConnector1">
            <a:avLst/>
          </a:prstGeom>
          <a:noFill/>
          <a:ln w="38100" cap="flat" cmpd="sng">
            <a:solidFill>
              <a:schemeClr val="dk1"/>
            </a:solidFill>
            <a:prstDash val="solid"/>
            <a:round/>
            <a:headEnd type="none" w="med" len="med"/>
            <a:tailEnd type="triangle" w="med" len="med"/>
          </a:ln>
        </p:spPr>
      </p:cxnSp>
      <p:sp>
        <p:nvSpPr>
          <p:cNvPr id="150" name="Google Shape;150;g22857952a9e_0_169"/>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a:solidFill>
                  <a:schemeClr val="dk1"/>
                </a:solidFill>
                <a:latin typeface="Helvetica Neue"/>
                <a:ea typeface="Helvetica Neue"/>
                <a:cs typeface="Helvetica Neue"/>
                <a:sym typeface="Helvetica Neue"/>
              </a:rPr>
              <a:t>jumps</a:t>
            </a:r>
            <a:endParaRPr sz="3600" b="1">
              <a:solidFill>
                <a:schemeClr val="dk1"/>
              </a:solidFill>
              <a:latin typeface="Helvetica Neue"/>
              <a:ea typeface="Helvetica Neue"/>
              <a:cs typeface="Helvetica Neue"/>
              <a:sym typeface="Helvetica Neue"/>
            </a:endParaRPr>
          </a:p>
        </p:txBody>
      </p:sp>
      <p:sp>
        <p:nvSpPr>
          <p:cNvPr id="2" name="Google Shape;199;p37">
            <a:extLst>
              <a:ext uri="{FF2B5EF4-FFF2-40B4-BE49-F238E27FC236}">
                <a16:creationId xmlns:a16="http://schemas.microsoft.com/office/drawing/2014/main" id="{628A4945-036A-2B55-E97E-174C42E11E99}"/>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tutorial: Recent trends in LLMs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40</a:t>
            </a:fld>
            <a:endParaRPr/>
          </a:p>
        </p:txBody>
      </p:sp>
      <p:sp>
        <p:nvSpPr>
          <p:cNvPr id="430" name="Google Shape;430;p41"/>
          <p:cNvSpPr txBox="1">
            <a:spLocks noGrp="1"/>
          </p:cNvSpPr>
          <p:nvPr>
            <p:ph type="body" idx="4294967295"/>
          </p:nvPr>
        </p:nvSpPr>
        <p:spPr>
          <a:xfrm>
            <a:off x="571140" y="654400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7836853" y="3097698"/>
            <a:ext cx="4024209" cy="738623"/>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Text models predict fMRI recordings significantly better than speech models</a:t>
            </a:r>
          </a:p>
        </p:txBody>
      </p:sp>
      <p:sp>
        <p:nvSpPr>
          <p:cNvPr id="433" name="Google Shape;433;p41"/>
          <p:cNvSpPr txBox="1"/>
          <p:nvPr/>
        </p:nvSpPr>
        <p:spPr>
          <a:xfrm>
            <a:off x="92686" y="862706"/>
            <a:ext cx="7744167" cy="224057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Stimuli: Narrative Stories</a:t>
            </a: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Stimulus representation: pretrained NLP model and speech models</a:t>
            </a: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Brain recording &amp; modality: fMRI, Reading, Listening</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b="1">
                <a:solidFill>
                  <a:schemeClr val="dk1"/>
                </a:solidFill>
                <a:latin typeface="Calibri"/>
                <a:cs typeface="Calibri"/>
                <a:sym typeface="Calibri"/>
              </a:rPr>
              <a:t>Questions:</a:t>
            </a:r>
            <a:r>
              <a:rPr lang="en" sz="1600">
                <a:solidFill>
                  <a:schemeClr val="dk1"/>
                </a:solidFill>
                <a:latin typeface="Calibri"/>
                <a:cs typeface="Calibri"/>
                <a:sym typeface="Calibri"/>
              </a:rPr>
              <a:t> I</a:t>
            </a:r>
            <a:r>
              <a:rPr lang="en-US" sz="1600"/>
              <a:t>s the choice of stimulus modality (reading vs. listening) important for the study of brain alignment? </a:t>
            </a:r>
          </a:p>
          <a:p>
            <a:pPr marL="237061" indent="-262460">
              <a:lnSpc>
                <a:spcPct val="90000"/>
              </a:lnSpc>
              <a:buClr>
                <a:schemeClr val="dk1"/>
              </a:buClr>
              <a:buSzPts val="1700"/>
              <a:buChar char="•"/>
            </a:pPr>
            <a:r>
              <a:rPr lang="en-US" sz="1600"/>
              <a:t>Are all naturalistic fMRI datasets equally good for brain encoding?</a:t>
            </a:r>
          </a:p>
          <a:p>
            <a:pPr marL="237061" indent="-262460">
              <a:lnSpc>
                <a:spcPct val="90000"/>
              </a:lnSpc>
              <a:buClr>
                <a:schemeClr val="dk1"/>
              </a:buClr>
              <a:buSzPts val="1700"/>
              <a:buChar char="•"/>
            </a:pPr>
            <a:r>
              <a:rPr lang="en-US" sz="1600"/>
              <a:t>How does the type of model (text vs. speech and encoder vs. decoder) affect the resulting alignment?</a:t>
            </a:r>
          </a:p>
        </p:txBody>
      </p:sp>
      <p:pic>
        <p:nvPicPr>
          <p:cNvPr id="7" name="Picture 6" descr="A picture containing art&#10;&#10;Description automatically generated with medium confidence">
            <a:extLst>
              <a:ext uri="{FF2B5EF4-FFF2-40B4-BE49-F238E27FC236}">
                <a16:creationId xmlns:a16="http://schemas.microsoft.com/office/drawing/2014/main" id="{AFCF3D09-E3E2-C4F9-8A95-B65727442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967" y="55624"/>
            <a:ext cx="4096614" cy="2754251"/>
          </a:xfrm>
          <a:prstGeom prst="rect">
            <a:avLst/>
          </a:prstGeom>
        </p:spPr>
      </p:pic>
      <p:pic>
        <p:nvPicPr>
          <p:cNvPr id="9" name="Picture 8" descr="A picture containing line, text, plot, diagram&#10;&#10;Description automatically generated">
            <a:extLst>
              <a:ext uri="{FF2B5EF4-FFF2-40B4-BE49-F238E27FC236}">
                <a16:creationId xmlns:a16="http://schemas.microsoft.com/office/drawing/2014/main" id="{03519906-C987-5B1A-2545-20F1898EE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17" y="4494310"/>
            <a:ext cx="11955163" cy="1873525"/>
          </a:xfrm>
          <a:prstGeom prst="rect">
            <a:avLst/>
          </a:prstGeom>
        </p:spPr>
      </p:pic>
      <p:pic>
        <p:nvPicPr>
          <p:cNvPr id="11" name="Picture 10" descr="A picture containing text, screenshot, font, number&#10;&#10;Description automatically generated">
            <a:extLst>
              <a:ext uri="{FF2B5EF4-FFF2-40B4-BE49-F238E27FC236}">
                <a16:creationId xmlns:a16="http://schemas.microsoft.com/office/drawing/2014/main" id="{1FC1EF70-AB43-F530-9335-2EEACE93A0BF}"/>
              </a:ext>
            </a:extLst>
          </p:cNvPr>
          <p:cNvPicPr>
            <a:picLocks noChangeAspect="1"/>
          </p:cNvPicPr>
          <p:nvPr/>
        </p:nvPicPr>
        <p:blipFill rotWithShape="1">
          <a:blip r:embed="rId6">
            <a:extLst>
              <a:ext uri="{28A0092B-C50C-407E-A947-70E740481C1C}">
                <a14:useLocalDpi xmlns:a14="http://schemas.microsoft.com/office/drawing/2010/main" val="0"/>
              </a:ext>
            </a:extLst>
          </a:blip>
          <a:srcRect b="55456"/>
          <a:stretch/>
        </p:blipFill>
        <p:spPr>
          <a:xfrm>
            <a:off x="118417" y="3324878"/>
            <a:ext cx="3706239" cy="1004692"/>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18FC626F-E584-65D5-9532-949B69A16EB6}"/>
              </a:ext>
            </a:extLst>
          </p:cNvPr>
          <p:cNvPicPr>
            <a:picLocks noChangeAspect="1"/>
          </p:cNvPicPr>
          <p:nvPr/>
        </p:nvPicPr>
        <p:blipFill rotWithShape="1">
          <a:blip r:embed="rId6">
            <a:extLst>
              <a:ext uri="{28A0092B-C50C-407E-A947-70E740481C1C}">
                <a14:useLocalDpi xmlns:a14="http://schemas.microsoft.com/office/drawing/2010/main" val="0"/>
              </a:ext>
            </a:extLst>
          </a:blip>
          <a:srcRect t="55456"/>
          <a:stretch/>
        </p:blipFill>
        <p:spPr>
          <a:xfrm>
            <a:off x="3990500" y="3324878"/>
            <a:ext cx="3706239" cy="1004692"/>
          </a:xfrm>
          <a:prstGeom prst="rect">
            <a:avLst/>
          </a:prstGeom>
        </p:spPr>
      </p:pic>
      <p:sp>
        <p:nvSpPr>
          <p:cNvPr id="2" name="Title 4">
            <a:extLst>
              <a:ext uri="{FF2B5EF4-FFF2-40B4-BE49-F238E27FC236}">
                <a16:creationId xmlns:a16="http://schemas.microsoft.com/office/drawing/2014/main" id="{30020976-8227-3209-33F7-DB614009A49D}"/>
              </a:ext>
            </a:extLst>
          </p:cNvPr>
          <p:cNvSpPr>
            <a:spLocks noGrp="1"/>
          </p:cNvSpPr>
          <p:nvPr>
            <p:ph type="title"/>
          </p:nvPr>
        </p:nvSpPr>
        <p:spPr>
          <a:xfrm>
            <a:off x="0" y="1"/>
            <a:ext cx="12192000" cy="952500"/>
          </a:xfrm>
        </p:spPr>
        <p:txBody>
          <a:bodyPr>
            <a:normAutofit/>
          </a:bodyPr>
          <a:lstStyle/>
          <a:p>
            <a:r>
              <a:rPr lang="en-US" sz="2800" b="1">
                <a:latin typeface="Helvetica Neue" panose="020B0604020202020204" charset="0"/>
              </a:rPr>
              <a:t>Aspects of NLP models and Brain datasets</a:t>
            </a:r>
            <a:endParaRPr lang="en-IN" sz="2800" b="1" dirty="0">
              <a:latin typeface="Helvetica Neue" panose="020B0604020202020204" charset="0"/>
            </a:endParaRPr>
          </a:p>
        </p:txBody>
      </p:sp>
    </p:spTree>
    <p:extLst>
      <p:ext uri="{BB962C8B-B14F-4D97-AF65-F5344CB8AC3E}">
        <p14:creationId xmlns:p14="http://schemas.microsoft.com/office/powerpoint/2010/main" val="3399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8588E95D-64DA-EC1C-A18E-6C3A866A6A57}"/>
            </a:ext>
          </a:extLst>
        </p:cNvPr>
        <p:cNvGrpSpPr/>
        <p:nvPr/>
      </p:nvGrpSpPr>
      <p:grpSpPr>
        <a:xfrm>
          <a:off x="0" y="0"/>
          <a:ext cx="0" cy="0"/>
          <a:chOff x="0" y="0"/>
          <a:chExt cx="0" cy="0"/>
        </a:xfrm>
      </p:grpSpPr>
      <p:sp>
        <p:nvSpPr>
          <p:cNvPr id="343" name="Google Shape;343;p36">
            <a:extLst>
              <a:ext uri="{FF2B5EF4-FFF2-40B4-BE49-F238E27FC236}">
                <a16:creationId xmlns:a16="http://schemas.microsoft.com/office/drawing/2014/main" id="{1715C1D3-F921-23ED-16F0-BA4EED154D94}"/>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41</a:t>
            </a:fld>
            <a:endParaRPr/>
          </a:p>
        </p:txBody>
      </p:sp>
      <p:sp>
        <p:nvSpPr>
          <p:cNvPr id="344" name="Google Shape;344;p36">
            <a:extLst>
              <a:ext uri="{FF2B5EF4-FFF2-40B4-BE49-F238E27FC236}">
                <a16:creationId xmlns:a16="http://schemas.microsoft.com/office/drawing/2014/main" id="{69583B64-92EE-D11C-2942-E73736AF5838}"/>
              </a:ext>
            </a:extLst>
          </p:cNvPr>
          <p:cNvSpPr txBox="1">
            <a:spLocks noGrp="1"/>
          </p:cNvSpPr>
          <p:nvPr>
            <p:ph type="body" idx="4294967295"/>
          </p:nvPr>
        </p:nvSpPr>
        <p:spPr>
          <a:xfrm>
            <a:off x="265967" y="65375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a:solidFill>
                  <a:srgbClr val="222222"/>
                </a:solidFill>
                <a:latin typeface="Arial"/>
                <a:ea typeface="Arial"/>
                <a:cs typeface="Arial"/>
                <a:sym typeface="Arial"/>
                <a:hlinkClick r:id="rId3"/>
              </a:rPr>
              <a:t>Jingyuan Sun and Marie-Francine Moens. "Fine-tuned vs. Prompt-tuned Supervised Representations:" IJCAI (2023).</a:t>
            </a:r>
            <a:endParaRPr/>
          </a:p>
          <a:p>
            <a:pPr marL="0" indent="0">
              <a:spcBef>
                <a:spcPts val="1067"/>
              </a:spcBef>
              <a:buClr>
                <a:schemeClr val="dk1"/>
              </a:buClr>
              <a:buSzPct val="100000"/>
              <a:buNone/>
            </a:pPr>
            <a:endParaRPr/>
          </a:p>
        </p:txBody>
      </p:sp>
      <p:sp>
        <p:nvSpPr>
          <p:cNvPr id="347" name="Google Shape;347;p36">
            <a:extLst>
              <a:ext uri="{FF2B5EF4-FFF2-40B4-BE49-F238E27FC236}">
                <a16:creationId xmlns:a16="http://schemas.microsoft.com/office/drawing/2014/main" id="{B269C69A-F273-70EE-1E70-7D9304C89C23}"/>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a:rPr>
              <a:t>Tasks affect processing: Prompting vs. finetuning</a:t>
            </a:r>
            <a:endParaRPr sz="2800" b="1">
              <a:latin typeface="Helvetica Neue"/>
            </a:endParaRPr>
          </a:p>
        </p:txBody>
      </p:sp>
      <p:sp>
        <p:nvSpPr>
          <p:cNvPr id="348" name="Google Shape;348;p36">
            <a:extLst>
              <a:ext uri="{FF2B5EF4-FFF2-40B4-BE49-F238E27FC236}">
                <a16:creationId xmlns:a16="http://schemas.microsoft.com/office/drawing/2014/main" id="{31666D76-0486-FEF4-FEE1-2B84EEA6F1ED}"/>
              </a:ext>
            </a:extLst>
          </p:cNvPr>
          <p:cNvSpPr txBox="1"/>
          <p:nvPr/>
        </p:nvSpPr>
        <p:spPr>
          <a:xfrm>
            <a:off x="38094" y="1274618"/>
            <a:ext cx="7240161" cy="149421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a:solidFill>
                  <a:schemeClr val="dk1"/>
                </a:solidFill>
                <a:latin typeface="Calibri"/>
                <a:ea typeface="Calibri"/>
                <a:cs typeface="Calibri"/>
                <a:sym typeface="Calibri"/>
              </a:rPr>
              <a:t>Stimuli: passages</a:t>
            </a:r>
            <a:endParaRPr>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a:solidFill>
                  <a:schemeClr val="dk1"/>
                </a:solidFill>
                <a:latin typeface="Calibri"/>
                <a:ea typeface="Calibri"/>
                <a:cs typeface="Calibri"/>
                <a:sym typeface="Calibri"/>
              </a:rPr>
              <a:t>Stimulus representation: Prompt-tuned NLP models for a range of tasks</a:t>
            </a:r>
            <a:endParaRPr>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a:solidFill>
                  <a:schemeClr val="dk1"/>
                </a:solidFill>
                <a:latin typeface="Calibri"/>
                <a:ea typeface="Calibri"/>
                <a:cs typeface="Calibri"/>
                <a:sym typeface="Calibri"/>
              </a:rPr>
              <a:t>Brain recording &amp; modality: fMRI, reading of different stimuli</a:t>
            </a:r>
            <a:endParaRPr/>
          </a:p>
        </p:txBody>
      </p:sp>
      <p:sp>
        <p:nvSpPr>
          <p:cNvPr id="349" name="Google Shape;349;p36">
            <a:extLst>
              <a:ext uri="{FF2B5EF4-FFF2-40B4-BE49-F238E27FC236}">
                <a16:creationId xmlns:a16="http://schemas.microsoft.com/office/drawing/2014/main" id="{C14359E4-787E-7C74-4BE8-7218E922DFFC}"/>
              </a:ext>
            </a:extLst>
          </p:cNvPr>
          <p:cNvSpPr txBox="1"/>
          <p:nvPr/>
        </p:nvSpPr>
        <p:spPr>
          <a:xfrm>
            <a:off x="7176654" y="657504"/>
            <a:ext cx="4717382" cy="2708393"/>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600"/>
              <a:t>Full fne-tuning is cognitively inconsistent with the human brain’s mechanism of language representation.</a:t>
            </a:r>
          </a:p>
          <a:p>
            <a:pPr marL="342900" indent="-342900">
              <a:buFont typeface="Arial" panose="020B0604020202020204" pitchFamily="34" charset="0"/>
              <a:buChar char="•"/>
            </a:pPr>
            <a:r>
              <a:rPr lang="en-US" sz="1600"/>
              <a:t>Reading fMRI best explained by CoRef and WSD tasks irrespective of fine-tuning or prompt-tuning.</a:t>
            </a:r>
          </a:p>
          <a:p>
            <a:pPr marL="342900" indent="-342900">
              <a:buFont typeface="Arial" panose="020B0604020202020204" pitchFamily="34" charset="0"/>
              <a:buChar char="•"/>
            </a:pPr>
            <a:r>
              <a:rPr lang="en-US" sz="1600"/>
              <a:t>Deep level semantic information possibly taking a larger proportion of brains language representation than the shallow syntactic information.</a:t>
            </a:r>
          </a:p>
        </p:txBody>
      </p:sp>
      <p:pic>
        <p:nvPicPr>
          <p:cNvPr id="3" name="Picture 2" descr="A diagram of a software model&#10;&#10;Description automatically generated with medium confidence">
            <a:extLst>
              <a:ext uri="{FF2B5EF4-FFF2-40B4-BE49-F238E27FC236}">
                <a16:creationId xmlns:a16="http://schemas.microsoft.com/office/drawing/2014/main" id="{A755E197-6A30-10E0-BD25-F17793800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4" y="3368397"/>
            <a:ext cx="7563433" cy="2677027"/>
          </a:xfrm>
          <a:prstGeom prst="rect">
            <a:avLst/>
          </a:prstGeom>
        </p:spPr>
      </p:pic>
      <p:pic>
        <p:nvPicPr>
          <p:cNvPr id="5" name="Picture 4" descr="A diagram of a number of different types of words&#10;&#10;Description automatically generated with medium confidence">
            <a:extLst>
              <a:ext uri="{FF2B5EF4-FFF2-40B4-BE49-F238E27FC236}">
                <a16:creationId xmlns:a16="http://schemas.microsoft.com/office/drawing/2014/main" id="{92446960-EB30-B575-91CE-5CEC25D4A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9368" y="3674087"/>
            <a:ext cx="4290432" cy="2415749"/>
          </a:xfrm>
          <a:prstGeom prst="rect">
            <a:avLst/>
          </a:prstGeom>
        </p:spPr>
      </p:pic>
      <p:sp>
        <p:nvSpPr>
          <p:cNvPr id="6" name="Oval 5">
            <a:extLst>
              <a:ext uri="{FF2B5EF4-FFF2-40B4-BE49-F238E27FC236}">
                <a16:creationId xmlns:a16="http://schemas.microsoft.com/office/drawing/2014/main" id="{52E8BA50-869F-190C-31E8-95F337D7AB6A}"/>
              </a:ext>
            </a:extLst>
          </p:cNvPr>
          <p:cNvSpPr/>
          <p:nvPr/>
        </p:nvSpPr>
        <p:spPr>
          <a:xfrm>
            <a:off x="8164947" y="4461165"/>
            <a:ext cx="489528" cy="406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A2681AE-CB00-5675-21B8-1CFC7FD4F2EE}"/>
              </a:ext>
            </a:extLst>
          </p:cNvPr>
          <p:cNvSpPr/>
          <p:nvPr/>
        </p:nvSpPr>
        <p:spPr>
          <a:xfrm>
            <a:off x="8922274" y="4476002"/>
            <a:ext cx="489528" cy="406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BD2D7C-E88F-CA39-0CA7-0572AB2654BF}"/>
              </a:ext>
            </a:extLst>
          </p:cNvPr>
          <p:cNvSpPr/>
          <p:nvPr/>
        </p:nvSpPr>
        <p:spPr>
          <a:xfrm>
            <a:off x="8529728" y="5683436"/>
            <a:ext cx="489528" cy="406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4BB4522-51E1-B816-D6D5-97C8006FCEFC}"/>
              </a:ext>
            </a:extLst>
          </p:cNvPr>
          <p:cNvSpPr/>
          <p:nvPr/>
        </p:nvSpPr>
        <p:spPr>
          <a:xfrm>
            <a:off x="7749368" y="5688436"/>
            <a:ext cx="489528" cy="406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F1301BBA-4235-5126-505C-BA256A3F1AD3}"/>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138EA037-DC1E-2539-FF4E-1CFEC936E01A}"/>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37EB7320-6486-1C14-5506-2DDA3968A551}"/>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language models and why they are effective? [25 min]</a:t>
            </a:r>
          </a:p>
          <a:p>
            <a:pPr marL="846646" lvl="1" indent="-228594">
              <a:spcBef>
                <a:spcPts val="0"/>
              </a:spcBef>
              <a:buSzPts val="2100"/>
            </a:pPr>
            <a:r>
              <a:rPr lang="en"/>
              <a:t>Analyzing and Interpreting language models</a:t>
            </a:r>
          </a:p>
          <a:p>
            <a:pPr marL="237061" indent="-228594">
              <a:spcBef>
                <a:spcPts val="0"/>
              </a:spcBef>
              <a:buSzPts val="2100"/>
            </a:pPr>
            <a:r>
              <a:rPr lang="en"/>
              <a:t>Text-to-Text Transfer Transformer,</a:t>
            </a:r>
            <a:r>
              <a:rPr lang="en">
                <a:solidFill>
                  <a:srgbClr val="FF0000"/>
                </a:solidFill>
              </a:rPr>
              <a:t> </a:t>
            </a:r>
            <a:r>
              <a:rPr lang="en-US">
                <a:solidFill>
                  <a:srgbClr val="FF0000"/>
                </a:solidFill>
              </a:rPr>
              <a:t>Prompting</a:t>
            </a:r>
            <a:r>
              <a:rPr lang="en-US"/>
              <a:t>, Instruction-tuning </a:t>
            </a:r>
            <a:r>
              <a:rPr lang="en-US">
                <a:solidFill>
                  <a:srgbClr val="FF0000"/>
                </a:solidFill>
              </a:rPr>
              <a:t>[1 hour]</a:t>
            </a:r>
            <a:endParaRPr>
              <a:solidFill>
                <a:srgbClr val="FF0000"/>
              </a:solidFill>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DD0D060D-F2C5-E3C4-B6F0-5D2F001B3CAA}"/>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42</a:t>
            </a:fld>
            <a:endParaRPr/>
          </a:p>
        </p:txBody>
      </p:sp>
      <p:sp>
        <p:nvSpPr>
          <p:cNvPr id="2" name="Google Shape;199;p37">
            <a:extLst>
              <a:ext uri="{FF2B5EF4-FFF2-40B4-BE49-F238E27FC236}">
                <a16:creationId xmlns:a16="http://schemas.microsoft.com/office/drawing/2014/main" id="{0DA9E842-5E61-C2A1-2A1B-5CA3EC1E2110}"/>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1274958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56D0-6AC8-88CC-D63C-1CCB01A28DDE}"/>
              </a:ext>
            </a:extLst>
          </p:cNvPr>
          <p:cNvSpPr>
            <a:spLocks noGrp="1"/>
          </p:cNvSpPr>
          <p:nvPr>
            <p:ph type="title"/>
          </p:nvPr>
        </p:nvSpPr>
        <p:spPr>
          <a:xfrm>
            <a:off x="838200" y="127001"/>
            <a:ext cx="10515600" cy="844550"/>
          </a:xfrm>
        </p:spPr>
        <p:txBody>
          <a:bodyPr>
            <a:normAutofit/>
          </a:bodyPr>
          <a:lstStyle/>
          <a:p>
            <a:r>
              <a:rPr lang="en-US" sz="2800" b="1">
                <a:latin typeface="Helvetica Neue"/>
              </a:rPr>
              <a:t>Prompting</a:t>
            </a:r>
          </a:p>
        </p:txBody>
      </p:sp>
      <p:sp>
        <p:nvSpPr>
          <p:cNvPr id="3" name="Content Placeholder 2">
            <a:extLst>
              <a:ext uri="{FF2B5EF4-FFF2-40B4-BE49-F238E27FC236}">
                <a16:creationId xmlns:a16="http://schemas.microsoft.com/office/drawing/2014/main" id="{A79EF6CA-5A58-8286-E6FF-27D34B8B5D7B}"/>
              </a:ext>
            </a:extLst>
          </p:cNvPr>
          <p:cNvSpPr>
            <a:spLocks noGrp="1"/>
          </p:cNvSpPr>
          <p:nvPr>
            <p:ph idx="1"/>
          </p:nvPr>
        </p:nvSpPr>
        <p:spPr>
          <a:xfrm>
            <a:off x="544945" y="1085850"/>
            <a:ext cx="10808855" cy="5091113"/>
          </a:xfrm>
        </p:spPr>
        <p:txBody>
          <a:bodyPr>
            <a:normAutofit/>
          </a:bodyPr>
          <a:lstStyle/>
          <a:p>
            <a:r>
              <a:rPr lang="en-US" sz="2000">
                <a:latin typeface="Arial" panose="020B0604020202020204" pitchFamily="34" charset="0"/>
                <a:cs typeface="Arial" panose="020B0604020202020204" pitchFamily="34" charset="0"/>
              </a:rPr>
              <a:t>Specify a task by simply prepending examples of the task before your example</a:t>
            </a:r>
          </a:p>
          <a:p>
            <a:r>
              <a:rPr lang="en-US" sz="2000">
                <a:latin typeface="Arial" panose="020B0604020202020204" pitchFamily="34" charset="0"/>
                <a:cs typeface="Arial" panose="020B0604020202020204" pitchFamily="34" charset="0"/>
              </a:rPr>
              <a:t>Also called in-context learning, to stress that no gradient updates are performed when learning a new task</a:t>
            </a:r>
          </a:p>
        </p:txBody>
      </p:sp>
      <p:pic>
        <p:nvPicPr>
          <p:cNvPr id="5" name="Picture 4" descr="A screenshot of a computer screen&#10;&#10;Description automatically generated">
            <a:extLst>
              <a:ext uri="{FF2B5EF4-FFF2-40B4-BE49-F238E27FC236}">
                <a16:creationId xmlns:a16="http://schemas.microsoft.com/office/drawing/2014/main" id="{48F9B47D-76D3-6E26-74D2-AD7A1BDA9E02}"/>
              </a:ext>
            </a:extLst>
          </p:cNvPr>
          <p:cNvPicPr>
            <a:picLocks noChangeAspect="1"/>
          </p:cNvPicPr>
          <p:nvPr/>
        </p:nvPicPr>
        <p:blipFill rotWithShape="1">
          <a:blip r:embed="rId2">
            <a:extLst>
              <a:ext uri="{28A0092B-C50C-407E-A947-70E740481C1C}">
                <a14:useLocalDpi xmlns:a14="http://schemas.microsoft.com/office/drawing/2010/main" val="0"/>
              </a:ext>
            </a:extLst>
          </a:blip>
          <a:srcRect r="51435"/>
          <a:stretch/>
        </p:blipFill>
        <p:spPr>
          <a:xfrm>
            <a:off x="2097128" y="2277105"/>
            <a:ext cx="3741697" cy="3718882"/>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4479B78E-BC91-DE7E-AEC6-BCC079FF0807}"/>
              </a:ext>
            </a:extLst>
          </p:cNvPr>
          <p:cNvPicPr>
            <a:picLocks noChangeAspect="1"/>
          </p:cNvPicPr>
          <p:nvPr/>
        </p:nvPicPr>
        <p:blipFill rotWithShape="1">
          <a:blip r:embed="rId2">
            <a:extLst>
              <a:ext uri="{28A0092B-C50C-407E-A947-70E740481C1C}">
                <a14:useLocalDpi xmlns:a14="http://schemas.microsoft.com/office/drawing/2010/main" val="0"/>
              </a:ext>
            </a:extLst>
          </a:blip>
          <a:srcRect l="48565"/>
          <a:stretch/>
        </p:blipFill>
        <p:spPr>
          <a:xfrm>
            <a:off x="5838824" y="2277105"/>
            <a:ext cx="3962791" cy="3718882"/>
          </a:xfrm>
          <a:prstGeom prst="rect">
            <a:avLst/>
          </a:prstGeom>
        </p:spPr>
      </p:pic>
      <p:sp>
        <p:nvSpPr>
          <p:cNvPr id="4" name="Google Shape;344;p36">
            <a:extLst>
              <a:ext uri="{FF2B5EF4-FFF2-40B4-BE49-F238E27FC236}">
                <a16:creationId xmlns:a16="http://schemas.microsoft.com/office/drawing/2014/main" id="{12BF82FD-C9EF-E30E-7F4F-87222C7E791D}"/>
              </a:ext>
            </a:extLst>
          </p:cNvPr>
          <p:cNvSpPr txBox="1">
            <a:spLocks/>
          </p:cNvSpPr>
          <p:nvPr/>
        </p:nvSpPr>
        <p:spPr>
          <a:xfrm>
            <a:off x="265967" y="65375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3"/>
              </a:rPr>
              <a:t>Tom B. Brown, Benjamin Mann, Nick Ryder, Melanie Subbiah, Jared Kaplan .Language Models are Few-Shot Learners.Arxiv 2020.</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29583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8EF8-7225-9E2B-8A23-76362ABE5228}"/>
              </a:ext>
            </a:extLst>
          </p:cNvPr>
          <p:cNvSpPr>
            <a:spLocks noGrp="1"/>
          </p:cNvSpPr>
          <p:nvPr>
            <p:ph type="title"/>
          </p:nvPr>
        </p:nvSpPr>
        <p:spPr>
          <a:xfrm>
            <a:off x="838200" y="194397"/>
            <a:ext cx="10515600" cy="697057"/>
          </a:xfrm>
        </p:spPr>
        <p:txBody>
          <a:bodyPr>
            <a:normAutofit/>
          </a:bodyPr>
          <a:lstStyle/>
          <a:p>
            <a:r>
              <a:rPr lang="en-US" sz="2800" b="1">
                <a:latin typeface="Helvetica Neue"/>
              </a:rPr>
              <a:t>Zero-shot vs. One-shot vs. Few-shot prompting</a:t>
            </a:r>
          </a:p>
        </p:txBody>
      </p:sp>
      <p:pic>
        <p:nvPicPr>
          <p:cNvPr id="5" name="Picture 4" descr="A screenshot of a computer&#10;&#10;Description automatically generated">
            <a:extLst>
              <a:ext uri="{FF2B5EF4-FFF2-40B4-BE49-F238E27FC236}">
                <a16:creationId xmlns:a16="http://schemas.microsoft.com/office/drawing/2014/main" id="{A02F9A02-D468-94BA-CC2C-2E166A3D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30" y="1390492"/>
            <a:ext cx="5682518" cy="19623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8F2CA85-2AB5-388C-193E-0639175A3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30" y="3686175"/>
            <a:ext cx="5687834" cy="26288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01E5296-8F45-0EF7-2321-F081E1311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138" y="2102969"/>
            <a:ext cx="5479255" cy="3490262"/>
          </a:xfrm>
          <a:prstGeom prst="rect">
            <a:avLst/>
          </a:prstGeom>
        </p:spPr>
      </p:pic>
      <p:sp>
        <p:nvSpPr>
          <p:cNvPr id="3" name="Google Shape;344;p36">
            <a:extLst>
              <a:ext uri="{FF2B5EF4-FFF2-40B4-BE49-F238E27FC236}">
                <a16:creationId xmlns:a16="http://schemas.microsoft.com/office/drawing/2014/main" id="{15EAC976-8D40-09CC-96D5-36CCEEEC682E}"/>
              </a:ext>
            </a:extLst>
          </p:cNvPr>
          <p:cNvSpPr txBox="1">
            <a:spLocks/>
          </p:cNvSpPr>
          <p:nvPr/>
        </p:nvSpPr>
        <p:spPr>
          <a:xfrm>
            <a:off x="265967" y="65375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5"/>
              </a:rPr>
              <a:t>Tom B. Brown, Benjamin Mann, Nick Ryder, Melanie Subbiah, Jared Kaplan .Language Models are Few-Shot Learners.Arxiv 2020.</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28638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6E52-F9EA-CF64-9AB9-40CBDF542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553B4-1CC1-0293-9A3E-C2CA3ADA349B}"/>
              </a:ext>
            </a:extLst>
          </p:cNvPr>
          <p:cNvSpPr>
            <a:spLocks noGrp="1"/>
          </p:cNvSpPr>
          <p:nvPr>
            <p:ph type="title"/>
          </p:nvPr>
        </p:nvSpPr>
        <p:spPr>
          <a:xfrm>
            <a:off x="838200" y="193675"/>
            <a:ext cx="10515600" cy="650875"/>
          </a:xfrm>
        </p:spPr>
        <p:txBody>
          <a:bodyPr/>
          <a:lstStyle/>
          <a:p>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GPT-3 Prompting</a:t>
            </a:r>
            <a:endParaRPr lang="en-US"/>
          </a:p>
        </p:txBody>
      </p:sp>
      <p:pic>
        <p:nvPicPr>
          <p:cNvPr id="4" name="Picture 3" descr="A graph of different colored lines&#10;&#10;Description automatically generated">
            <a:extLst>
              <a:ext uri="{FF2B5EF4-FFF2-40B4-BE49-F238E27FC236}">
                <a16:creationId xmlns:a16="http://schemas.microsoft.com/office/drawing/2014/main" id="{984CD7FC-A3D8-EDBC-3BA7-ECBCD9BBD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775" y="1004596"/>
            <a:ext cx="8934450" cy="4988913"/>
          </a:xfrm>
          <a:prstGeom prst="rect">
            <a:avLst/>
          </a:prstGeom>
        </p:spPr>
      </p:pic>
      <p:sp>
        <p:nvSpPr>
          <p:cNvPr id="7" name="Google Shape;344;p36">
            <a:extLst>
              <a:ext uri="{FF2B5EF4-FFF2-40B4-BE49-F238E27FC236}">
                <a16:creationId xmlns:a16="http://schemas.microsoft.com/office/drawing/2014/main" id="{EF856E96-F032-788F-A0CB-7EB0756E86CE}"/>
              </a:ext>
            </a:extLst>
          </p:cNvPr>
          <p:cNvSpPr txBox="1">
            <a:spLocks/>
          </p:cNvSpPr>
          <p:nvPr/>
        </p:nvSpPr>
        <p:spPr>
          <a:xfrm>
            <a:off x="265967" y="65375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3"/>
              </a:rPr>
              <a:t>Tom B. Brown, Benjamin Mann, Nick Ryder, Melanie Subbiah, Jared Kaplan .Language Models are Few-Shot Learners.Arxiv 2020.</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2299014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erformance&#10;&#10;Description automatically generated with medium confidence">
            <a:extLst>
              <a:ext uri="{FF2B5EF4-FFF2-40B4-BE49-F238E27FC236}">
                <a16:creationId xmlns:a16="http://schemas.microsoft.com/office/drawing/2014/main" id="{D6D434F0-F1DE-D2DC-7ECD-0234244DA12E}"/>
              </a:ext>
            </a:extLst>
          </p:cNvPr>
          <p:cNvPicPr>
            <a:picLocks noChangeAspect="1"/>
          </p:cNvPicPr>
          <p:nvPr/>
        </p:nvPicPr>
        <p:blipFill rotWithShape="1">
          <a:blip r:embed="rId2">
            <a:extLst>
              <a:ext uri="{28A0092B-C50C-407E-A947-70E740481C1C}">
                <a14:useLocalDpi xmlns:a14="http://schemas.microsoft.com/office/drawing/2010/main" val="0"/>
              </a:ext>
            </a:extLst>
          </a:blip>
          <a:srcRect l="30505" t="31482" r="33020"/>
          <a:stretch/>
        </p:blipFill>
        <p:spPr>
          <a:xfrm>
            <a:off x="1771651" y="1449168"/>
            <a:ext cx="4324348" cy="4569391"/>
          </a:xfrm>
          <a:prstGeom prst="rect">
            <a:avLst/>
          </a:prstGeom>
        </p:spPr>
      </p:pic>
      <p:sp>
        <p:nvSpPr>
          <p:cNvPr id="2" name="Title 1">
            <a:extLst>
              <a:ext uri="{FF2B5EF4-FFF2-40B4-BE49-F238E27FC236}">
                <a16:creationId xmlns:a16="http://schemas.microsoft.com/office/drawing/2014/main" id="{1CBE1CC9-A8E3-6711-3290-A52C77257D88}"/>
              </a:ext>
            </a:extLst>
          </p:cNvPr>
          <p:cNvSpPr>
            <a:spLocks noGrp="1"/>
          </p:cNvSpPr>
          <p:nvPr>
            <p:ph type="title"/>
          </p:nvPr>
        </p:nvSpPr>
        <p:spPr>
          <a:xfrm>
            <a:off x="838200" y="365125"/>
            <a:ext cx="10515600" cy="650875"/>
          </a:xfrm>
        </p:spPr>
        <p:txBody>
          <a:bodyPr/>
          <a:lstStyle/>
          <a:p>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Prompt-tuning</a:t>
            </a:r>
            <a:endParaRPr lang="en-US"/>
          </a:p>
        </p:txBody>
      </p:sp>
      <p:pic>
        <p:nvPicPr>
          <p:cNvPr id="5" name="Picture 4" descr="A diagram of a performance&#10;&#10;Description automatically generated with medium confidence">
            <a:extLst>
              <a:ext uri="{FF2B5EF4-FFF2-40B4-BE49-F238E27FC236}">
                <a16:creationId xmlns:a16="http://schemas.microsoft.com/office/drawing/2014/main" id="{4971B20E-63C9-39BA-052D-8FB3F176FFC9}"/>
              </a:ext>
            </a:extLst>
          </p:cNvPr>
          <p:cNvPicPr>
            <a:picLocks noChangeAspect="1"/>
          </p:cNvPicPr>
          <p:nvPr/>
        </p:nvPicPr>
        <p:blipFill rotWithShape="1">
          <a:blip r:embed="rId2">
            <a:extLst>
              <a:ext uri="{28A0092B-C50C-407E-A947-70E740481C1C}">
                <a14:useLocalDpi xmlns:a14="http://schemas.microsoft.com/office/drawing/2010/main" val="0"/>
              </a:ext>
            </a:extLst>
          </a:blip>
          <a:srcRect l="66980" t="31482"/>
          <a:stretch/>
        </p:blipFill>
        <p:spPr>
          <a:xfrm>
            <a:off x="6095999" y="1449168"/>
            <a:ext cx="3914775" cy="4569391"/>
          </a:xfrm>
          <a:prstGeom prst="rect">
            <a:avLst/>
          </a:prstGeom>
        </p:spPr>
      </p:pic>
      <p:pic>
        <p:nvPicPr>
          <p:cNvPr id="8" name="Picture 7">
            <a:extLst>
              <a:ext uri="{FF2B5EF4-FFF2-40B4-BE49-F238E27FC236}">
                <a16:creationId xmlns:a16="http://schemas.microsoft.com/office/drawing/2014/main" id="{80612012-4F6D-3B47-A4A0-40F82D5D0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127" y="1996426"/>
            <a:ext cx="958247" cy="417959"/>
          </a:xfrm>
          <a:prstGeom prst="rect">
            <a:avLst/>
          </a:prstGeom>
        </p:spPr>
      </p:pic>
    </p:spTree>
    <p:extLst>
      <p:ext uri="{BB962C8B-B14F-4D97-AF65-F5344CB8AC3E}">
        <p14:creationId xmlns:p14="http://schemas.microsoft.com/office/powerpoint/2010/main" val="40395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EF1C-E2BD-633E-C3CD-AE2D8EFA3F63}"/>
              </a:ext>
            </a:extLst>
          </p:cNvPr>
          <p:cNvSpPr>
            <a:spLocks noGrp="1"/>
          </p:cNvSpPr>
          <p:nvPr>
            <p:ph type="title"/>
          </p:nvPr>
        </p:nvSpPr>
        <p:spPr>
          <a:xfrm>
            <a:off x="838200" y="365125"/>
            <a:ext cx="10515600" cy="697057"/>
          </a:xfrm>
        </p:spPr>
        <p:txBody>
          <a:bodyPr>
            <a:normAutofit/>
          </a:bodyPr>
          <a:lstStyle/>
          <a:p>
            <a:r>
              <a:rPr lang="en-US" sz="2800" b="1">
                <a:latin typeface="Helvetica Neue"/>
              </a:rPr>
              <a:t>Hard vs. Soft Prompts</a:t>
            </a:r>
          </a:p>
        </p:txBody>
      </p:sp>
      <p:sp>
        <p:nvSpPr>
          <p:cNvPr id="3" name="Content Placeholder 2">
            <a:extLst>
              <a:ext uri="{FF2B5EF4-FFF2-40B4-BE49-F238E27FC236}">
                <a16:creationId xmlns:a16="http://schemas.microsoft.com/office/drawing/2014/main" id="{39C9B098-6E5F-771F-1302-A5EC7D95EF2B}"/>
              </a:ext>
            </a:extLst>
          </p:cNvPr>
          <p:cNvSpPr>
            <a:spLocks noGrp="1"/>
          </p:cNvSpPr>
          <p:nvPr>
            <p:ph idx="1"/>
          </p:nvPr>
        </p:nvSpPr>
        <p:spPr>
          <a:xfrm>
            <a:off x="424873" y="1403927"/>
            <a:ext cx="10928927" cy="4773036"/>
          </a:xfrm>
        </p:spPr>
        <p:txBody>
          <a:bodyPr/>
          <a:lstStyle/>
          <a:p>
            <a:r>
              <a:rPr lang="en-US" sz="1600"/>
              <a:t>Hard prompt: manually handcrafted text prompts with discrete input tokens</a:t>
            </a:r>
          </a:p>
          <a:p>
            <a:pPr lvl="1"/>
            <a:r>
              <a:rPr lang="en-US" sz="1600" b="0" i="0">
                <a:solidFill>
                  <a:srgbClr val="404040"/>
                </a:solidFill>
                <a:effectLst/>
                <a:latin typeface="SF Pro Display"/>
              </a:rPr>
              <a:t>we directly change the discrete input tokens, which are not differentiable</a:t>
            </a:r>
          </a:p>
          <a:p>
            <a:endParaRPr lang="en-US" sz="1600">
              <a:solidFill>
                <a:srgbClr val="404040"/>
              </a:solidFill>
              <a:latin typeface="SF Pro Display"/>
            </a:endParaRPr>
          </a:p>
          <a:p>
            <a:endParaRPr lang="en-US" sz="1600">
              <a:solidFill>
                <a:srgbClr val="404040"/>
              </a:solidFill>
              <a:latin typeface="SF Pro Display"/>
            </a:endParaRPr>
          </a:p>
          <a:p>
            <a:endParaRPr lang="en-US" sz="1600">
              <a:solidFill>
                <a:srgbClr val="404040"/>
              </a:solidFill>
              <a:latin typeface="SF Pro Display"/>
            </a:endParaRPr>
          </a:p>
          <a:p>
            <a:endParaRPr lang="en-US" sz="1600">
              <a:solidFill>
                <a:srgbClr val="404040"/>
              </a:solidFill>
              <a:latin typeface="SF Pro Display"/>
            </a:endParaRPr>
          </a:p>
          <a:p>
            <a:pPr marL="0" indent="0">
              <a:buNone/>
            </a:pPr>
            <a:endParaRPr lang="en-US" sz="1600">
              <a:solidFill>
                <a:srgbClr val="404040"/>
              </a:solidFill>
              <a:latin typeface="SF Pro Display"/>
            </a:endParaRPr>
          </a:p>
          <a:p>
            <a:r>
              <a:rPr lang="en-US" sz="1600">
                <a:solidFill>
                  <a:srgbClr val="404040"/>
                </a:solidFill>
                <a:latin typeface="SF Pro Display"/>
              </a:rPr>
              <a:t>Soft prompt: </a:t>
            </a:r>
            <a:r>
              <a:rPr lang="en-US" sz="1600" b="0" i="0">
                <a:solidFill>
                  <a:srgbClr val="404040"/>
                </a:solidFill>
                <a:effectLst/>
                <a:latin typeface="SF Pro Display"/>
              </a:rPr>
              <a:t>concatenates the embeddings of the input tokens with a trainable tensor that can be optimized via backpropagation to improve the modeling performance on a target task.</a:t>
            </a:r>
          </a:p>
          <a:p>
            <a:pPr lvl="1"/>
            <a:r>
              <a:rPr lang="en-US" sz="1600" b="0" i="0">
                <a:solidFill>
                  <a:srgbClr val="242424"/>
                </a:solidFill>
                <a:effectLst/>
                <a:latin typeface="source-serif-pro"/>
              </a:rPr>
              <a:t>cannot be viewed and edited in text</a:t>
            </a:r>
            <a:endParaRPr lang="en-US" sz="1600">
              <a:solidFill>
                <a:srgbClr val="404040"/>
              </a:solidFill>
              <a:latin typeface="SF Pro Display"/>
            </a:endParaRPr>
          </a:p>
          <a:p>
            <a:pPr lvl="1"/>
            <a:r>
              <a:rPr lang="en-US" sz="1600" b="0" i="0">
                <a:solidFill>
                  <a:srgbClr val="242424"/>
                </a:solidFill>
                <a:effectLst/>
                <a:latin typeface="source-serif-pro"/>
              </a:rPr>
              <a:t>lack of interpretability</a:t>
            </a:r>
            <a:endParaRPr lang="en-US" sz="1600"/>
          </a:p>
          <a:p>
            <a:endParaRPr lang="en-US"/>
          </a:p>
        </p:txBody>
      </p:sp>
      <p:sp>
        <p:nvSpPr>
          <p:cNvPr id="4" name="Google Shape;349;p36">
            <a:extLst>
              <a:ext uri="{FF2B5EF4-FFF2-40B4-BE49-F238E27FC236}">
                <a16:creationId xmlns:a16="http://schemas.microsoft.com/office/drawing/2014/main" id="{13AD9F49-55F4-AEEE-8875-98FC613C3B2F}"/>
              </a:ext>
            </a:extLst>
          </p:cNvPr>
          <p:cNvSpPr txBox="1"/>
          <p:nvPr/>
        </p:nvSpPr>
        <p:spPr>
          <a:xfrm>
            <a:off x="838199" y="2360615"/>
            <a:ext cx="10153073" cy="1077178"/>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a:t>Translate the English sentence {english_sentence} into German: {german_translation}</a:t>
            </a:r>
          </a:p>
          <a:p>
            <a:pPr marL="342900" indent="-342900">
              <a:buFont typeface="Arial" panose="020B0604020202020204" pitchFamily="34" charset="0"/>
              <a:buChar char="•"/>
            </a:pPr>
            <a:r>
              <a:rPr lang="en-US"/>
              <a:t>English: {english_sentence} | German: {german_translation}</a:t>
            </a:r>
          </a:p>
          <a:p>
            <a:pPr marL="342900" indent="-342900">
              <a:buFont typeface="Arial" panose="020B0604020202020204" pitchFamily="34" charset="0"/>
              <a:buChar char="•"/>
            </a:pPr>
            <a:r>
              <a:rPr lang="en-US"/>
              <a:t>From English to German: {english_sentence} -&gt; {german_translation}</a:t>
            </a:r>
          </a:p>
        </p:txBody>
      </p:sp>
    </p:spTree>
    <p:extLst>
      <p:ext uri="{BB962C8B-B14F-4D97-AF65-F5344CB8AC3E}">
        <p14:creationId xmlns:p14="http://schemas.microsoft.com/office/powerpoint/2010/main" val="22277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C079A-541E-8C96-5190-BB34AC764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176EE-2A0A-8C0E-DF48-AB758D206831}"/>
              </a:ext>
            </a:extLst>
          </p:cNvPr>
          <p:cNvSpPr>
            <a:spLocks noGrp="1"/>
          </p:cNvSpPr>
          <p:nvPr>
            <p:ph type="title"/>
          </p:nvPr>
        </p:nvSpPr>
        <p:spPr>
          <a:xfrm>
            <a:off x="838200" y="365125"/>
            <a:ext cx="10515600" cy="650875"/>
          </a:xfrm>
        </p:spPr>
        <p:txBody>
          <a:bodyPr/>
          <a:lstStyle/>
          <a:p>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Soft Prompt-tuning vs. Adapters</a:t>
            </a:r>
            <a:endParaRPr lang="en-US"/>
          </a:p>
        </p:txBody>
      </p:sp>
      <p:pic>
        <p:nvPicPr>
          <p:cNvPr id="4" name="Picture 3" descr="A diagram of a task tuning&#10;&#10;Description automatically generated">
            <a:extLst>
              <a:ext uri="{FF2B5EF4-FFF2-40B4-BE49-F238E27FC236}">
                <a16:creationId xmlns:a16="http://schemas.microsoft.com/office/drawing/2014/main" id="{4F9E8E0E-C359-EE58-AEAE-7366ADA2737B}"/>
              </a:ext>
            </a:extLst>
          </p:cNvPr>
          <p:cNvPicPr>
            <a:picLocks noChangeAspect="1"/>
          </p:cNvPicPr>
          <p:nvPr/>
        </p:nvPicPr>
        <p:blipFill rotWithShape="1">
          <a:blip r:embed="rId2">
            <a:extLst>
              <a:ext uri="{28A0092B-C50C-407E-A947-70E740481C1C}">
                <a14:useLocalDpi xmlns:a14="http://schemas.microsoft.com/office/drawing/2010/main" val="0"/>
              </a:ext>
            </a:extLst>
          </a:blip>
          <a:srcRect r="54703"/>
          <a:stretch/>
        </p:blipFill>
        <p:spPr>
          <a:xfrm>
            <a:off x="417551" y="1549566"/>
            <a:ext cx="2990668" cy="4213059"/>
          </a:xfrm>
          <a:prstGeom prst="rect">
            <a:avLst/>
          </a:prstGeom>
        </p:spPr>
      </p:pic>
      <p:pic>
        <p:nvPicPr>
          <p:cNvPr id="7" name="Picture 6" descr="A diagram of a task tuning&#10;&#10;Description automatically generated">
            <a:extLst>
              <a:ext uri="{FF2B5EF4-FFF2-40B4-BE49-F238E27FC236}">
                <a16:creationId xmlns:a16="http://schemas.microsoft.com/office/drawing/2014/main" id="{FA3058A1-501F-0A50-0F78-A0704BA879C7}"/>
              </a:ext>
            </a:extLst>
          </p:cNvPr>
          <p:cNvPicPr>
            <a:picLocks noChangeAspect="1"/>
          </p:cNvPicPr>
          <p:nvPr/>
        </p:nvPicPr>
        <p:blipFill rotWithShape="1">
          <a:blip r:embed="rId2">
            <a:extLst>
              <a:ext uri="{28A0092B-C50C-407E-A947-70E740481C1C}">
                <a14:useLocalDpi xmlns:a14="http://schemas.microsoft.com/office/drawing/2010/main" val="0"/>
              </a:ext>
            </a:extLst>
          </a:blip>
          <a:srcRect l="45297"/>
          <a:stretch/>
        </p:blipFill>
        <p:spPr>
          <a:xfrm>
            <a:off x="3408219" y="1549566"/>
            <a:ext cx="3611706" cy="4213059"/>
          </a:xfrm>
          <a:prstGeom prst="rect">
            <a:avLst/>
          </a:prstGeom>
        </p:spPr>
      </p:pic>
      <p:pic>
        <p:nvPicPr>
          <p:cNvPr id="10" name="Picture 9" descr="A diagram of a weighting model&#10;&#10;Description automatically generated">
            <a:extLst>
              <a:ext uri="{FF2B5EF4-FFF2-40B4-BE49-F238E27FC236}">
                <a16:creationId xmlns:a16="http://schemas.microsoft.com/office/drawing/2014/main" id="{A1B19CBD-8D4C-4FD3-FE21-55A3CDF6AC4A}"/>
              </a:ext>
            </a:extLst>
          </p:cNvPr>
          <p:cNvPicPr>
            <a:picLocks noChangeAspect="1"/>
          </p:cNvPicPr>
          <p:nvPr/>
        </p:nvPicPr>
        <p:blipFill rotWithShape="1">
          <a:blip r:embed="rId3">
            <a:extLst>
              <a:ext uri="{28A0092B-C50C-407E-A947-70E740481C1C}">
                <a14:useLocalDpi xmlns:a14="http://schemas.microsoft.com/office/drawing/2010/main" val="0"/>
              </a:ext>
            </a:extLst>
          </a:blip>
          <a:srcRect l="25621" t="18278" r="25512"/>
          <a:stretch/>
        </p:blipFill>
        <p:spPr>
          <a:xfrm>
            <a:off x="8360539" y="1107671"/>
            <a:ext cx="3683677" cy="4642658"/>
          </a:xfrm>
          <a:prstGeom prst="rect">
            <a:avLst/>
          </a:prstGeom>
        </p:spPr>
      </p:pic>
      <p:sp>
        <p:nvSpPr>
          <p:cNvPr id="11" name="Google Shape;150;g22857952a9e_0_169">
            <a:extLst>
              <a:ext uri="{FF2B5EF4-FFF2-40B4-BE49-F238E27FC236}">
                <a16:creationId xmlns:a16="http://schemas.microsoft.com/office/drawing/2014/main" id="{D4769630-8BAC-305B-9FC6-05FC13FD1748}"/>
              </a:ext>
            </a:extLst>
          </p:cNvPr>
          <p:cNvSpPr/>
          <p:nvPr/>
        </p:nvSpPr>
        <p:spPr>
          <a:xfrm>
            <a:off x="2472149" y="5762625"/>
            <a:ext cx="2109088" cy="3260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b="1">
                <a:solidFill>
                  <a:schemeClr val="dk1"/>
                </a:solidFill>
                <a:latin typeface="Helvetica Neue"/>
                <a:ea typeface="Helvetica Neue"/>
                <a:cs typeface="Helvetica Neue"/>
                <a:sym typeface="Helvetica Neue"/>
              </a:rPr>
              <a:t>Soft prompt</a:t>
            </a:r>
            <a:endParaRPr b="1">
              <a:solidFill>
                <a:schemeClr val="dk1"/>
              </a:solidFill>
              <a:latin typeface="Helvetica Neue"/>
              <a:ea typeface="Helvetica Neue"/>
              <a:cs typeface="Helvetica Neue"/>
              <a:sym typeface="Helvetica Neue"/>
            </a:endParaRPr>
          </a:p>
        </p:txBody>
      </p:sp>
      <p:sp>
        <p:nvSpPr>
          <p:cNvPr id="12" name="Google Shape;150;g22857952a9e_0_169">
            <a:extLst>
              <a:ext uri="{FF2B5EF4-FFF2-40B4-BE49-F238E27FC236}">
                <a16:creationId xmlns:a16="http://schemas.microsoft.com/office/drawing/2014/main" id="{FDE14343-8A4F-5A5B-C0B7-2640382F20D5}"/>
              </a:ext>
            </a:extLst>
          </p:cNvPr>
          <p:cNvSpPr/>
          <p:nvPr/>
        </p:nvSpPr>
        <p:spPr>
          <a:xfrm>
            <a:off x="8582500" y="5762625"/>
            <a:ext cx="3444873" cy="3260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b="1">
                <a:solidFill>
                  <a:schemeClr val="dk1"/>
                </a:solidFill>
                <a:latin typeface="Helvetica Neue"/>
                <a:ea typeface="Helvetica Neue"/>
                <a:cs typeface="Helvetica Neue"/>
                <a:sym typeface="Helvetica Neue"/>
              </a:rPr>
              <a:t>Low Rank Adaptation (LoRA)</a:t>
            </a:r>
            <a:endParaRPr b="1">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543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AE71-673F-17C1-22B1-D9C006974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8F5B8-E30F-CD66-ACD2-467CAB3B8C3E}"/>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B238579F-2BD3-E98D-22ED-F7A0F48895EF}"/>
              </a:ext>
            </a:extLst>
          </p:cNvPr>
          <p:cNvSpPr txBox="1"/>
          <p:nvPr/>
        </p:nvSpPr>
        <p:spPr>
          <a:xfrm>
            <a:off x="7892770" y="41526"/>
            <a:ext cx="4299230" cy="2185173"/>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a:t>Prompt-tuning refers to techniques that vary the input prompt to achieve better modeling results.</a:t>
            </a:r>
          </a:p>
          <a:p>
            <a:pPr marL="342900" indent="-342900">
              <a:buFont typeface="Arial" panose="020B0604020202020204" pitchFamily="34" charset="0"/>
              <a:buChar char="•"/>
            </a:pPr>
            <a:r>
              <a:rPr lang="en-US"/>
              <a:t>Idea: convert data into natural language prompts</a:t>
            </a:r>
          </a:p>
          <a:p>
            <a:pPr marL="342900" indent="-342900">
              <a:buFont typeface="Arial" panose="020B0604020202020204" pitchFamily="34" charset="0"/>
              <a:buChar char="•"/>
            </a:pPr>
            <a:r>
              <a:rPr lang="en-US"/>
              <a:t>better for few-shot, one-shot, or zero-shot cases</a:t>
            </a:r>
          </a:p>
        </p:txBody>
      </p:sp>
      <p:pic>
        <p:nvPicPr>
          <p:cNvPr id="8" name="Picture 7" descr="A diagram of a graph&#10;&#10;Description automatically generated">
            <a:extLst>
              <a:ext uri="{FF2B5EF4-FFF2-40B4-BE49-F238E27FC236}">
                <a16:creationId xmlns:a16="http://schemas.microsoft.com/office/drawing/2014/main" id="{EA82E529-BAD8-79D5-A6E1-EF714D8BCDB9}"/>
              </a:ext>
            </a:extLst>
          </p:cNvPr>
          <p:cNvPicPr>
            <a:picLocks noChangeAspect="1"/>
          </p:cNvPicPr>
          <p:nvPr/>
        </p:nvPicPr>
        <p:blipFill rotWithShape="1">
          <a:blip r:embed="rId2">
            <a:extLst>
              <a:ext uri="{28A0092B-C50C-407E-A947-70E740481C1C}">
                <a14:useLocalDpi xmlns:a14="http://schemas.microsoft.com/office/drawing/2010/main" val="0"/>
              </a:ext>
            </a:extLst>
          </a:blip>
          <a:srcRect t="81794"/>
          <a:stretch/>
        </p:blipFill>
        <p:spPr>
          <a:xfrm>
            <a:off x="411189" y="5201515"/>
            <a:ext cx="8670076" cy="669348"/>
          </a:xfrm>
          <a:prstGeom prst="rect">
            <a:avLst/>
          </a:prstGeom>
        </p:spPr>
      </p:pic>
      <p:pic>
        <p:nvPicPr>
          <p:cNvPr id="3" name="Picture 2" descr="A diagram of a graph&#10;&#10;Description automatically generated">
            <a:extLst>
              <a:ext uri="{FF2B5EF4-FFF2-40B4-BE49-F238E27FC236}">
                <a16:creationId xmlns:a16="http://schemas.microsoft.com/office/drawing/2014/main" id="{9EB12785-290D-ECF2-3E7C-03C08FD1AB24}"/>
              </a:ext>
            </a:extLst>
          </p:cNvPr>
          <p:cNvPicPr>
            <a:picLocks noChangeAspect="1"/>
          </p:cNvPicPr>
          <p:nvPr/>
        </p:nvPicPr>
        <p:blipFill rotWithShape="1">
          <a:blip r:embed="rId2">
            <a:extLst>
              <a:ext uri="{28A0092B-C50C-407E-A947-70E740481C1C}">
                <a14:useLocalDpi xmlns:a14="http://schemas.microsoft.com/office/drawing/2010/main" val="0"/>
              </a:ext>
            </a:extLst>
          </a:blip>
          <a:srcRect t="37208" b="18207"/>
          <a:stretch/>
        </p:blipFill>
        <p:spPr>
          <a:xfrm>
            <a:off x="411189" y="3562350"/>
            <a:ext cx="8670076" cy="1639165"/>
          </a:xfrm>
          <a:prstGeom prst="rect">
            <a:avLst/>
          </a:prstGeom>
        </p:spPr>
      </p:pic>
      <p:pic>
        <p:nvPicPr>
          <p:cNvPr id="4" name="Picture 3" descr="A diagram of a graph&#10;&#10;Description automatically generated">
            <a:extLst>
              <a:ext uri="{FF2B5EF4-FFF2-40B4-BE49-F238E27FC236}">
                <a16:creationId xmlns:a16="http://schemas.microsoft.com/office/drawing/2014/main" id="{1997AD53-C2D7-AC9A-851A-5488F2D52816}"/>
              </a:ext>
            </a:extLst>
          </p:cNvPr>
          <p:cNvPicPr>
            <a:picLocks noChangeAspect="1"/>
          </p:cNvPicPr>
          <p:nvPr/>
        </p:nvPicPr>
        <p:blipFill rotWithShape="1">
          <a:blip r:embed="rId2">
            <a:extLst>
              <a:ext uri="{28A0092B-C50C-407E-A947-70E740481C1C}">
                <a14:useLocalDpi xmlns:a14="http://schemas.microsoft.com/office/drawing/2010/main" val="0"/>
              </a:ext>
            </a:extLst>
          </a:blip>
          <a:srcRect b="62063"/>
          <a:stretch/>
        </p:blipFill>
        <p:spPr>
          <a:xfrm>
            <a:off x="411189" y="2226699"/>
            <a:ext cx="8670076" cy="1362482"/>
          </a:xfrm>
          <a:prstGeom prst="rect">
            <a:avLst/>
          </a:prstGeom>
        </p:spPr>
      </p:pic>
    </p:spTree>
    <p:extLst>
      <p:ext uri="{BB962C8B-B14F-4D97-AF65-F5344CB8AC3E}">
        <p14:creationId xmlns:p14="http://schemas.microsoft.com/office/powerpoint/2010/main" val="379061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302B-B1DC-263D-0898-73D1BFB5B0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9CBB4-AC7E-BFB4-91FE-3B553A1FFC90}"/>
              </a:ext>
            </a:extLst>
          </p:cNvPr>
          <p:cNvSpPr>
            <a:spLocks noGrp="1"/>
          </p:cNvSpPr>
          <p:nvPr>
            <p:ph type="title"/>
          </p:nvPr>
        </p:nvSpPr>
        <p:spPr>
          <a:xfrm>
            <a:off x="838200" y="365125"/>
            <a:ext cx="10515600" cy="473075"/>
          </a:xfrm>
        </p:spPr>
        <p:txBody>
          <a:bodyPr>
            <a:noAutofit/>
          </a:bodyPr>
          <a:lstStyle/>
          <a:p>
            <a:r>
              <a:rPr lang="en-US" sz="2800" b="1">
                <a:latin typeface="Helvetica Neue"/>
              </a:rPr>
              <a:t>Language models are everywhere</a:t>
            </a:r>
          </a:p>
        </p:txBody>
      </p:sp>
      <p:pic>
        <p:nvPicPr>
          <p:cNvPr id="8" name="Picture 7" descr="A close up of a logo&#10;&#10;Description automatically generated">
            <a:extLst>
              <a:ext uri="{FF2B5EF4-FFF2-40B4-BE49-F238E27FC236}">
                <a16:creationId xmlns:a16="http://schemas.microsoft.com/office/drawing/2014/main" id="{CF917464-4830-5DC0-9509-8DD6000C9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063" y="1831181"/>
            <a:ext cx="9821737" cy="3195638"/>
          </a:xfrm>
          <a:prstGeom prst="rect">
            <a:avLst/>
          </a:prstGeom>
        </p:spPr>
      </p:pic>
      <p:sp>
        <p:nvSpPr>
          <p:cNvPr id="11" name="Oval 10">
            <a:extLst>
              <a:ext uri="{FF2B5EF4-FFF2-40B4-BE49-F238E27FC236}">
                <a16:creationId xmlns:a16="http://schemas.microsoft.com/office/drawing/2014/main" id="{62EE34E4-3DB1-CB12-CDDC-B5510B234123}"/>
              </a:ext>
            </a:extLst>
          </p:cNvPr>
          <p:cNvSpPr/>
          <p:nvPr/>
        </p:nvSpPr>
        <p:spPr>
          <a:xfrm>
            <a:off x="1732972" y="2335070"/>
            <a:ext cx="2676525" cy="914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4509CA-D5F9-6E84-9684-C20330DBC7CE}"/>
              </a:ext>
            </a:extLst>
          </p:cNvPr>
          <p:cNvSpPr/>
          <p:nvPr/>
        </p:nvSpPr>
        <p:spPr>
          <a:xfrm>
            <a:off x="4762806" y="2335070"/>
            <a:ext cx="3134285" cy="914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50;g22857952a9e_0_169">
            <a:extLst>
              <a:ext uri="{FF2B5EF4-FFF2-40B4-BE49-F238E27FC236}">
                <a16:creationId xmlns:a16="http://schemas.microsoft.com/office/drawing/2014/main" id="{A1821CCB-B2F0-24E9-D9A5-75E96E60B2A5}"/>
              </a:ext>
            </a:extLst>
          </p:cNvPr>
          <p:cNvSpPr/>
          <p:nvPr/>
        </p:nvSpPr>
        <p:spPr>
          <a:xfrm>
            <a:off x="3071234" y="1913074"/>
            <a:ext cx="3029834" cy="3401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b="1">
                <a:solidFill>
                  <a:schemeClr val="dk1"/>
                </a:solidFill>
                <a:latin typeface="Helvetica Neue"/>
                <a:ea typeface="Helvetica Neue"/>
                <a:cs typeface="Helvetica Neue"/>
                <a:sym typeface="Helvetica Neue"/>
              </a:rPr>
              <a:t>Small language models</a:t>
            </a:r>
            <a:endParaRPr b="1">
              <a:solidFill>
                <a:schemeClr val="dk1"/>
              </a:solidFill>
              <a:latin typeface="Helvetica Neue"/>
              <a:ea typeface="Helvetica Neue"/>
              <a:cs typeface="Helvetica Neue"/>
              <a:sym typeface="Helvetica Neue"/>
            </a:endParaRPr>
          </a:p>
        </p:txBody>
      </p:sp>
      <p:sp>
        <p:nvSpPr>
          <p:cNvPr id="21" name="Oval 20">
            <a:extLst>
              <a:ext uri="{FF2B5EF4-FFF2-40B4-BE49-F238E27FC236}">
                <a16:creationId xmlns:a16="http://schemas.microsoft.com/office/drawing/2014/main" id="{A9E1444E-5088-AF18-B824-BEC3338D59F3}"/>
              </a:ext>
            </a:extLst>
          </p:cNvPr>
          <p:cNvSpPr/>
          <p:nvPr/>
        </p:nvSpPr>
        <p:spPr>
          <a:xfrm>
            <a:off x="3178463" y="3608531"/>
            <a:ext cx="3323937" cy="91440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56E2D0-B0FD-FE84-7398-744928D50880}"/>
              </a:ext>
            </a:extLst>
          </p:cNvPr>
          <p:cNvSpPr/>
          <p:nvPr/>
        </p:nvSpPr>
        <p:spPr>
          <a:xfrm>
            <a:off x="6729844" y="3608531"/>
            <a:ext cx="3323937" cy="91440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F3B4801-3B3C-DBD8-8A6D-FB7A810704AA}"/>
              </a:ext>
            </a:extLst>
          </p:cNvPr>
          <p:cNvSpPr/>
          <p:nvPr/>
        </p:nvSpPr>
        <p:spPr>
          <a:xfrm>
            <a:off x="8096249" y="2295237"/>
            <a:ext cx="3323937" cy="91440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461A10C-DC81-B461-5F95-5AABD026B7B6}"/>
              </a:ext>
            </a:extLst>
          </p:cNvPr>
          <p:cNvSpPr txBox="1"/>
          <p:nvPr/>
        </p:nvSpPr>
        <p:spPr>
          <a:xfrm>
            <a:off x="18616" y="5453828"/>
            <a:ext cx="2409537" cy="307777"/>
          </a:xfrm>
          <a:prstGeom prst="rect">
            <a:avLst/>
          </a:prstGeom>
          <a:noFill/>
        </p:spPr>
        <p:txBody>
          <a:bodyPr wrap="square">
            <a:spAutoFit/>
          </a:bodyPr>
          <a:lstStyle/>
          <a:p>
            <a:r>
              <a:rPr lang="en-US" sz="1400"/>
              <a:t>https://gluebenchmark.com/</a:t>
            </a:r>
          </a:p>
        </p:txBody>
      </p:sp>
      <p:sp>
        <p:nvSpPr>
          <p:cNvPr id="27" name="TextBox 26">
            <a:extLst>
              <a:ext uri="{FF2B5EF4-FFF2-40B4-BE49-F238E27FC236}">
                <a16:creationId xmlns:a16="http://schemas.microsoft.com/office/drawing/2014/main" id="{4A09CDEE-C73F-41E8-3DEB-EFBC471FDAD1}"/>
              </a:ext>
            </a:extLst>
          </p:cNvPr>
          <p:cNvSpPr txBox="1"/>
          <p:nvPr/>
        </p:nvSpPr>
        <p:spPr>
          <a:xfrm>
            <a:off x="18616" y="5730827"/>
            <a:ext cx="6105236" cy="307777"/>
          </a:xfrm>
          <a:prstGeom prst="rect">
            <a:avLst/>
          </a:prstGeom>
          <a:noFill/>
        </p:spPr>
        <p:txBody>
          <a:bodyPr wrap="square">
            <a:spAutoFit/>
          </a:bodyPr>
          <a:lstStyle/>
          <a:p>
            <a:r>
              <a:rPr lang="en-US" sz="1400"/>
              <a:t>https://super.gluebenchmark.com/</a:t>
            </a:r>
          </a:p>
        </p:txBody>
      </p:sp>
      <p:sp>
        <p:nvSpPr>
          <p:cNvPr id="29" name="TextBox 28">
            <a:extLst>
              <a:ext uri="{FF2B5EF4-FFF2-40B4-BE49-F238E27FC236}">
                <a16:creationId xmlns:a16="http://schemas.microsoft.com/office/drawing/2014/main" id="{A80CA745-6DB7-246E-C92A-2A6320DE231C}"/>
              </a:ext>
            </a:extLst>
          </p:cNvPr>
          <p:cNvSpPr txBox="1"/>
          <p:nvPr/>
        </p:nvSpPr>
        <p:spPr>
          <a:xfrm>
            <a:off x="18616" y="6007826"/>
            <a:ext cx="6105236" cy="307777"/>
          </a:xfrm>
          <a:prstGeom prst="rect">
            <a:avLst/>
          </a:prstGeom>
          <a:noFill/>
        </p:spPr>
        <p:txBody>
          <a:bodyPr wrap="square">
            <a:spAutoFit/>
          </a:bodyPr>
          <a:lstStyle/>
          <a:p>
            <a:r>
              <a:rPr lang="en-US" sz="1400"/>
              <a:t>https://crfm.stanford.edu/helm/lite/latest/</a:t>
            </a:r>
          </a:p>
        </p:txBody>
      </p:sp>
      <p:sp>
        <p:nvSpPr>
          <p:cNvPr id="31" name="TextBox 30">
            <a:extLst>
              <a:ext uri="{FF2B5EF4-FFF2-40B4-BE49-F238E27FC236}">
                <a16:creationId xmlns:a16="http://schemas.microsoft.com/office/drawing/2014/main" id="{D341F3C0-65C4-B09D-CF32-EDE2CE2CF63D}"/>
              </a:ext>
            </a:extLst>
          </p:cNvPr>
          <p:cNvSpPr txBox="1"/>
          <p:nvPr/>
        </p:nvSpPr>
        <p:spPr>
          <a:xfrm>
            <a:off x="18616" y="6284825"/>
            <a:ext cx="6105236" cy="307777"/>
          </a:xfrm>
          <a:prstGeom prst="rect">
            <a:avLst/>
          </a:prstGeom>
          <a:noFill/>
        </p:spPr>
        <p:txBody>
          <a:bodyPr wrap="square">
            <a:spAutoFit/>
          </a:bodyPr>
          <a:lstStyle/>
          <a:p>
            <a:r>
              <a:rPr lang="en-US" sz="1400"/>
              <a:t>https://paperswithcode.com/dataset/mmlu</a:t>
            </a:r>
          </a:p>
        </p:txBody>
      </p:sp>
      <p:sp>
        <p:nvSpPr>
          <p:cNvPr id="33" name="TextBox 32">
            <a:extLst>
              <a:ext uri="{FF2B5EF4-FFF2-40B4-BE49-F238E27FC236}">
                <a16:creationId xmlns:a16="http://schemas.microsoft.com/office/drawing/2014/main" id="{770559A0-B6C4-53E6-5B3B-C4E4777B2F54}"/>
              </a:ext>
            </a:extLst>
          </p:cNvPr>
          <p:cNvSpPr txBox="1"/>
          <p:nvPr/>
        </p:nvSpPr>
        <p:spPr>
          <a:xfrm>
            <a:off x="18616" y="6531046"/>
            <a:ext cx="6105236" cy="307777"/>
          </a:xfrm>
          <a:prstGeom prst="rect">
            <a:avLst/>
          </a:prstGeom>
          <a:noFill/>
        </p:spPr>
        <p:txBody>
          <a:bodyPr wrap="square">
            <a:spAutoFit/>
          </a:bodyPr>
          <a:lstStyle/>
          <a:p>
            <a:r>
              <a:rPr lang="en-US" sz="1400"/>
              <a:t>https://paperswithcode.com/dataset/big-bench</a:t>
            </a:r>
          </a:p>
        </p:txBody>
      </p:sp>
      <p:pic>
        <p:nvPicPr>
          <p:cNvPr id="34" name="Content Placeholder 4" descr="Graphical user interface, application&#10;&#10;Description automatically generated">
            <a:extLst>
              <a:ext uri="{FF2B5EF4-FFF2-40B4-BE49-F238E27FC236}">
                <a16:creationId xmlns:a16="http://schemas.microsoft.com/office/drawing/2014/main" id="{C958E7D2-11FE-D38A-C619-C1907D25F6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323" y="965157"/>
            <a:ext cx="2676525" cy="1301162"/>
          </a:xfrm>
        </p:spPr>
      </p:pic>
    </p:spTree>
    <p:extLst>
      <p:ext uri="{BB962C8B-B14F-4D97-AF65-F5344CB8AC3E}">
        <p14:creationId xmlns:p14="http://schemas.microsoft.com/office/powerpoint/2010/main" val="395021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1"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5BB24-7BA1-81E1-CB6A-8D3D1606D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3FF40-1AE4-DB56-3473-2DCD2D45A826}"/>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509FD083-0E66-2784-748E-0D28A45D67EE}"/>
              </a:ext>
            </a:extLst>
          </p:cNvPr>
          <p:cNvSpPr txBox="1"/>
          <p:nvPr/>
        </p:nvSpPr>
        <p:spPr>
          <a:xfrm>
            <a:off x="7794625" y="561975"/>
            <a:ext cx="4299230" cy="800179"/>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a:t>Prompt template: manually designed natural language input for a task</a:t>
            </a:r>
          </a:p>
        </p:txBody>
      </p:sp>
      <p:pic>
        <p:nvPicPr>
          <p:cNvPr id="7" name="Picture 6" descr="A diagram of a mask&#10;&#10;Description automatically generated">
            <a:extLst>
              <a:ext uri="{FF2B5EF4-FFF2-40B4-BE49-F238E27FC236}">
                <a16:creationId xmlns:a16="http://schemas.microsoft.com/office/drawing/2014/main" id="{126EA97F-52A8-E503-D38F-B53B316CC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16449"/>
            <a:ext cx="11150600" cy="3177682"/>
          </a:xfrm>
          <a:prstGeom prst="rect">
            <a:avLst/>
          </a:prstGeom>
        </p:spPr>
      </p:pic>
    </p:spTree>
    <p:extLst>
      <p:ext uri="{BB962C8B-B14F-4D97-AF65-F5344CB8AC3E}">
        <p14:creationId xmlns:p14="http://schemas.microsoft.com/office/powerpoint/2010/main" val="205724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00B0-F430-A5EB-9AEB-CEE94CA9D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BF509-5E56-8A2D-F7AD-5C8A3D542B3F}"/>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D18D359E-DF98-2985-D767-CE6B37ADD0FC}"/>
              </a:ext>
            </a:extLst>
          </p:cNvPr>
          <p:cNvSpPr txBox="1"/>
          <p:nvPr/>
        </p:nvSpPr>
        <p:spPr>
          <a:xfrm>
            <a:off x="7794625" y="561975"/>
            <a:ext cx="4299230" cy="1354176"/>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a:t>Prompt template: manually designed natural language input for a task</a:t>
            </a:r>
          </a:p>
          <a:p>
            <a:pPr marL="342900" indent="-342900">
              <a:buFont typeface="Arial" panose="020B0604020202020204" pitchFamily="34" charset="0"/>
              <a:buChar char="•"/>
            </a:pPr>
            <a:r>
              <a:rPr lang="en-US"/>
              <a:t>PLM: perform language modeling (masked LM or auto-regressive LM)</a:t>
            </a:r>
          </a:p>
        </p:txBody>
      </p:sp>
      <p:pic>
        <p:nvPicPr>
          <p:cNvPr id="7" name="Picture 6" descr="A diagram of a mask&#10;&#10;Description automatically generated">
            <a:extLst>
              <a:ext uri="{FF2B5EF4-FFF2-40B4-BE49-F238E27FC236}">
                <a16:creationId xmlns:a16="http://schemas.microsoft.com/office/drawing/2014/main" id="{10C4BD5B-A5A2-2F38-B92D-44DF66C6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275" y="3703175"/>
            <a:ext cx="8689975" cy="2476457"/>
          </a:xfrm>
          <a:prstGeom prst="rect">
            <a:avLst/>
          </a:prstGeom>
        </p:spPr>
      </p:pic>
      <p:pic>
        <p:nvPicPr>
          <p:cNvPr id="3" name="Picture 2" descr="A diagram of a graph&#10;&#10;Description automatically generated">
            <a:extLst>
              <a:ext uri="{FF2B5EF4-FFF2-40B4-BE49-F238E27FC236}">
                <a16:creationId xmlns:a16="http://schemas.microsoft.com/office/drawing/2014/main" id="{EDBCA044-04B8-A274-CC6F-94F7DFB9322C}"/>
              </a:ext>
            </a:extLst>
          </p:cNvPr>
          <p:cNvPicPr>
            <a:picLocks noChangeAspect="1"/>
          </p:cNvPicPr>
          <p:nvPr/>
        </p:nvPicPr>
        <p:blipFill rotWithShape="1">
          <a:blip r:embed="rId3">
            <a:extLst>
              <a:ext uri="{28A0092B-C50C-407E-A947-70E740481C1C}">
                <a14:useLocalDpi xmlns:a14="http://schemas.microsoft.com/office/drawing/2010/main" val="0"/>
              </a:ext>
            </a:extLst>
          </a:blip>
          <a:srcRect t="37208" b="18207"/>
          <a:stretch/>
        </p:blipFill>
        <p:spPr>
          <a:xfrm>
            <a:off x="4615178" y="3064066"/>
            <a:ext cx="6157597" cy="1191168"/>
          </a:xfrm>
          <a:prstGeom prst="rect">
            <a:avLst/>
          </a:prstGeom>
        </p:spPr>
      </p:pic>
    </p:spTree>
    <p:extLst>
      <p:ext uri="{BB962C8B-B14F-4D97-AF65-F5344CB8AC3E}">
        <p14:creationId xmlns:p14="http://schemas.microsoft.com/office/powerpoint/2010/main" val="166000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911C1-15FD-B27E-350C-C13F0788D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05359-733B-FC4D-A82D-39FF701B3226}"/>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8AA588F1-507E-3946-842C-E5BCC1323F6D}"/>
              </a:ext>
            </a:extLst>
          </p:cNvPr>
          <p:cNvSpPr txBox="1"/>
          <p:nvPr/>
        </p:nvSpPr>
        <p:spPr>
          <a:xfrm>
            <a:off x="7693891" y="469498"/>
            <a:ext cx="4344835" cy="800179"/>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a:t>Verbalizer: mapping from the vocabulary to labels</a:t>
            </a:r>
          </a:p>
        </p:txBody>
      </p:sp>
      <p:pic>
        <p:nvPicPr>
          <p:cNvPr id="5" name="Picture 4" descr="A diagram of a softmax&#10;&#10;Description automatically generated with medium confidence">
            <a:extLst>
              <a:ext uri="{FF2B5EF4-FFF2-40B4-BE49-F238E27FC236}">
                <a16:creationId xmlns:a16="http://schemas.microsoft.com/office/drawing/2014/main" id="{4F7186EB-D710-D496-ED90-79B0EA055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6" y="1877072"/>
            <a:ext cx="7730760" cy="4615802"/>
          </a:xfrm>
          <a:prstGeom prst="rect">
            <a:avLst/>
          </a:prstGeom>
        </p:spPr>
      </p:pic>
    </p:spTree>
    <p:extLst>
      <p:ext uri="{BB962C8B-B14F-4D97-AF65-F5344CB8AC3E}">
        <p14:creationId xmlns:p14="http://schemas.microsoft.com/office/powerpoint/2010/main" val="316080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D365481F-920A-FE18-AC8D-8C582ECF411D}"/>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A785E29C-4D34-6E48-A293-77BFBD83318A}"/>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47DDDE6A-AB44-5674-AD36-A13FD8F21EBA}"/>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language models and why they are effective? [25 min]</a:t>
            </a:r>
          </a:p>
          <a:p>
            <a:pPr marL="846646" lvl="1" indent="-228594">
              <a:spcBef>
                <a:spcPts val="0"/>
              </a:spcBef>
              <a:buSzPts val="2100"/>
            </a:pPr>
            <a:r>
              <a:rPr lang="en"/>
              <a:t>Analyzing and Interpreting language models</a:t>
            </a:r>
          </a:p>
          <a:p>
            <a:pPr marL="237061" indent="-228594">
              <a:spcBef>
                <a:spcPts val="0"/>
              </a:spcBef>
              <a:buSzPts val="2100"/>
            </a:pPr>
            <a:r>
              <a:rPr lang="en"/>
              <a:t>Text-to-Text Transfer Transformer,</a:t>
            </a:r>
            <a:r>
              <a:rPr lang="en">
                <a:solidFill>
                  <a:srgbClr val="FF0000"/>
                </a:solidFill>
              </a:rPr>
              <a:t> </a:t>
            </a:r>
            <a:r>
              <a:rPr lang="en-US">
                <a:solidFill>
                  <a:srgbClr val="FF0000"/>
                </a:solidFill>
              </a:rPr>
              <a:t>Prompting</a:t>
            </a:r>
            <a:r>
              <a:rPr lang="en-US"/>
              <a:t>, Instruction-tuning</a:t>
            </a:r>
            <a:r>
              <a:rPr lang="en-US">
                <a:solidFill>
                  <a:srgbClr val="FF0000"/>
                </a:solidFill>
              </a:rPr>
              <a:t> [1 hour]</a:t>
            </a:r>
          </a:p>
          <a:p>
            <a:pPr marL="846646" lvl="1" indent="-228594">
              <a:spcBef>
                <a:spcPts val="0"/>
              </a:spcBef>
              <a:buSzPts val="2100"/>
            </a:pPr>
            <a:r>
              <a:rPr lang="en-US">
                <a:solidFill>
                  <a:srgbClr val="FF0000"/>
                </a:solidFill>
              </a:rPr>
              <a:t>Behavioural interpretability</a:t>
            </a:r>
            <a:endParaRPr>
              <a:solidFill>
                <a:srgbClr val="FF0000"/>
              </a:solidFill>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6ACDB3A8-F389-1865-018A-28AD17DEE1C0}"/>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53</a:t>
            </a:fld>
            <a:endParaRPr/>
          </a:p>
        </p:txBody>
      </p:sp>
      <p:sp>
        <p:nvSpPr>
          <p:cNvPr id="2" name="Google Shape;199;p37">
            <a:extLst>
              <a:ext uri="{FF2B5EF4-FFF2-40B4-BE49-F238E27FC236}">
                <a16:creationId xmlns:a16="http://schemas.microsoft.com/office/drawing/2014/main" id="{38BED349-3BB6-A5F9-87E8-DDC10D753BD8}"/>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451328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AF7809E5-70CC-E697-546B-03F8EC98F6EB}"/>
            </a:ext>
          </a:extLst>
        </p:cNvPr>
        <p:cNvGrpSpPr/>
        <p:nvPr/>
      </p:nvGrpSpPr>
      <p:grpSpPr>
        <a:xfrm>
          <a:off x="0" y="0"/>
          <a:ext cx="0" cy="0"/>
          <a:chOff x="0" y="0"/>
          <a:chExt cx="0" cy="0"/>
        </a:xfrm>
      </p:grpSpPr>
      <p:sp>
        <p:nvSpPr>
          <p:cNvPr id="343" name="Google Shape;343;p36">
            <a:extLst>
              <a:ext uri="{FF2B5EF4-FFF2-40B4-BE49-F238E27FC236}">
                <a16:creationId xmlns:a16="http://schemas.microsoft.com/office/drawing/2014/main" id="{177ACF25-BBFA-8A06-49BE-AC33ED5D383F}"/>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54</a:t>
            </a:fld>
            <a:endParaRPr/>
          </a:p>
        </p:txBody>
      </p:sp>
      <p:sp>
        <p:nvSpPr>
          <p:cNvPr id="344" name="Google Shape;344;p36">
            <a:extLst>
              <a:ext uri="{FF2B5EF4-FFF2-40B4-BE49-F238E27FC236}">
                <a16:creationId xmlns:a16="http://schemas.microsoft.com/office/drawing/2014/main" id="{8DDE10D9-1C30-D2F5-3B07-A76E1144A3A9}"/>
              </a:ext>
            </a:extLst>
          </p:cNvPr>
          <p:cNvSpPr txBox="1">
            <a:spLocks noGrp="1"/>
          </p:cNvSpPr>
          <p:nvPr>
            <p:ph type="body" idx="4294967295"/>
          </p:nvPr>
        </p:nvSpPr>
        <p:spPr>
          <a:xfrm>
            <a:off x="265967" y="65375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a:solidFill>
                  <a:srgbClr val="222222"/>
                </a:solidFill>
                <a:latin typeface="Arial"/>
                <a:ea typeface="Arial"/>
                <a:cs typeface="Arial"/>
                <a:sym typeface="Arial"/>
                <a:hlinkClick r:id="rId3"/>
              </a:rPr>
              <a:t>Sebastian Michelmann "Large language models can segment narrative events" Arxiv (2023).</a:t>
            </a:r>
            <a:endParaRPr/>
          </a:p>
          <a:p>
            <a:pPr marL="0" indent="0">
              <a:spcBef>
                <a:spcPts val="1067"/>
              </a:spcBef>
              <a:buClr>
                <a:schemeClr val="dk1"/>
              </a:buClr>
              <a:buSzPct val="100000"/>
              <a:buNone/>
            </a:pPr>
            <a:endParaRPr/>
          </a:p>
        </p:txBody>
      </p:sp>
      <p:sp>
        <p:nvSpPr>
          <p:cNvPr id="347" name="Google Shape;347;p36">
            <a:extLst>
              <a:ext uri="{FF2B5EF4-FFF2-40B4-BE49-F238E27FC236}">
                <a16:creationId xmlns:a16="http://schemas.microsoft.com/office/drawing/2014/main" id="{6381F55A-4F51-6A6D-8F80-28E52E4029FF}"/>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US" sz="2800" b="1">
                <a:latin typeface="Helvetica Neue"/>
              </a:rPr>
              <a:t>Large language models can segment narrative events similarly to humans</a:t>
            </a:r>
          </a:p>
        </p:txBody>
      </p:sp>
      <p:sp>
        <p:nvSpPr>
          <p:cNvPr id="348" name="Google Shape;348;p36">
            <a:extLst>
              <a:ext uri="{FF2B5EF4-FFF2-40B4-BE49-F238E27FC236}">
                <a16:creationId xmlns:a16="http://schemas.microsoft.com/office/drawing/2014/main" id="{EB46B43F-09DD-21C2-E689-2AC4BA770BD0}"/>
              </a:ext>
            </a:extLst>
          </p:cNvPr>
          <p:cNvSpPr txBox="1"/>
          <p:nvPr/>
        </p:nvSpPr>
        <p:spPr>
          <a:xfrm>
            <a:off x="38095" y="918570"/>
            <a:ext cx="7240161" cy="1603476"/>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US" sz="1400">
                <a:solidFill>
                  <a:schemeClr val="dk1"/>
                </a:solidFill>
                <a:latin typeface="Aptos (Body)"/>
                <a:ea typeface="Calibri"/>
                <a:cs typeface="Arial" panose="020B0604020202020204" pitchFamily="34" charset="0"/>
                <a:sym typeface="Calibri"/>
              </a:rPr>
              <a:t>Humans perceive discrete events such as </a:t>
            </a:r>
            <a:r>
              <a:rPr lang="en-US" sz="1400" b="1">
                <a:solidFill>
                  <a:schemeClr val="dk1"/>
                </a:solidFill>
                <a:latin typeface="Aptos (Body)"/>
                <a:ea typeface="Calibri"/>
                <a:cs typeface="Arial" panose="020B0604020202020204" pitchFamily="34" charset="0"/>
                <a:sym typeface="Calibri"/>
              </a:rPr>
              <a:t>"restaurant visits"</a:t>
            </a:r>
            <a:r>
              <a:rPr lang="en-US" sz="1400">
                <a:solidFill>
                  <a:schemeClr val="dk1"/>
                </a:solidFill>
                <a:latin typeface="Aptos (Body)"/>
                <a:ea typeface="Calibri"/>
                <a:cs typeface="Arial" panose="020B0604020202020204" pitchFamily="34" charset="0"/>
                <a:sym typeface="Calibri"/>
              </a:rPr>
              <a:t> and </a:t>
            </a:r>
            <a:r>
              <a:rPr lang="en-US" sz="1400" b="1">
                <a:solidFill>
                  <a:schemeClr val="dk1"/>
                </a:solidFill>
                <a:latin typeface="Aptos (Body)"/>
                <a:ea typeface="Calibri"/>
                <a:cs typeface="Arial" panose="020B0604020202020204" pitchFamily="34" charset="0"/>
                <a:sym typeface="Calibri"/>
              </a:rPr>
              <a:t>"train rides" </a:t>
            </a:r>
            <a:r>
              <a:rPr lang="en-US" sz="1400">
                <a:solidFill>
                  <a:schemeClr val="dk1"/>
                </a:solidFill>
                <a:latin typeface="Aptos (Body)"/>
                <a:ea typeface="Calibri"/>
                <a:cs typeface="Arial" panose="020B0604020202020204" pitchFamily="34" charset="0"/>
                <a:sym typeface="Calibri"/>
              </a:rPr>
              <a:t>in their continuous experience. </a:t>
            </a:r>
          </a:p>
          <a:p>
            <a:pPr marL="237061" indent="-262460">
              <a:lnSpc>
                <a:spcPct val="90000"/>
              </a:lnSpc>
              <a:buClr>
                <a:schemeClr val="dk1"/>
              </a:buClr>
              <a:buSzPts val="1700"/>
              <a:buChar char="•"/>
            </a:pPr>
            <a:r>
              <a:rPr lang="en-US" sz="1400" b="1">
                <a:latin typeface="Aptos (Body)"/>
                <a:cs typeface="Arial" panose="020B0604020202020204" pitchFamily="34" charset="0"/>
              </a:rPr>
              <a:t>Event cognition</a:t>
            </a:r>
            <a:r>
              <a:rPr lang="en-US" sz="1400">
                <a:latin typeface="Aptos (Body)"/>
                <a:cs typeface="Arial" panose="020B0604020202020204" pitchFamily="34" charset="0"/>
              </a:rPr>
              <a:t> with naturalistic stimuli like movies and stories typically involves </a:t>
            </a:r>
            <a:r>
              <a:rPr lang="en-US" sz="1400" b="1">
                <a:latin typeface="Aptos (Body)"/>
                <a:cs typeface="Arial" panose="020B0604020202020204" pitchFamily="34" charset="0"/>
              </a:rPr>
              <a:t>laborious hand annotation of event boundaries </a:t>
            </a:r>
            <a:r>
              <a:rPr lang="en-US" sz="1400">
                <a:latin typeface="Aptos (Body)"/>
                <a:cs typeface="Arial" panose="020B0604020202020204" pitchFamily="34" charset="0"/>
              </a:rPr>
              <a:t>that are often crowd-sourced from large behavioral samples in online experiments</a:t>
            </a:r>
          </a:p>
          <a:p>
            <a:pPr marL="237061" indent="-262460">
              <a:lnSpc>
                <a:spcPct val="90000"/>
              </a:lnSpc>
              <a:buClr>
                <a:schemeClr val="dk1"/>
              </a:buClr>
              <a:buSzPts val="1700"/>
              <a:buChar char="•"/>
            </a:pPr>
            <a:r>
              <a:rPr lang="en-US" sz="1400">
                <a:solidFill>
                  <a:srgbClr val="FF0000"/>
                </a:solidFill>
                <a:latin typeface="Aptos (Body)"/>
                <a:cs typeface="Arial" panose="020B0604020202020204" pitchFamily="34" charset="0"/>
              </a:rPr>
              <a:t>To what extent the inner workings of large language models reflect human cognition. ? (prompt GPT-3 to segment a continuous story into events)</a:t>
            </a:r>
            <a:endParaRPr sz="1400">
              <a:solidFill>
                <a:srgbClr val="FF0000"/>
              </a:solidFill>
              <a:latin typeface="Aptos (Body)"/>
              <a:ea typeface="Calibri"/>
              <a:cs typeface="Arial" panose="020B0604020202020204" pitchFamily="34" charset="0"/>
              <a:sym typeface="Calibri"/>
            </a:endParaRPr>
          </a:p>
        </p:txBody>
      </p:sp>
      <p:sp>
        <p:nvSpPr>
          <p:cNvPr id="349" name="Google Shape;349;p36">
            <a:extLst>
              <a:ext uri="{FF2B5EF4-FFF2-40B4-BE49-F238E27FC236}">
                <a16:creationId xmlns:a16="http://schemas.microsoft.com/office/drawing/2014/main" id="{3F638665-5934-BD0A-7856-28C2FE0AA2A8}"/>
              </a:ext>
            </a:extLst>
          </p:cNvPr>
          <p:cNvSpPr txBox="1"/>
          <p:nvPr/>
        </p:nvSpPr>
        <p:spPr>
          <a:xfrm>
            <a:off x="7176654" y="552316"/>
            <a:ext cx="4717382" cy="1969730"/>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600"/>
              <a:t>Prompting GPT-3 to segment long events results in segmentation that is even closer to the human consensus.</a:t>
            </a:r>
          </a:p>
          <a:p>
            <a:pPr marL="342900" indent="-342900">
              <a:buFont typeface="Arial" panose="020B0604020202020204" pitchFamily="34" charset="0"/>
              <a:buChar char="•"/>
            </a:pPr>
            <a:r>
              <a:rPr lang="en-US" sz="1600"/>
              <a:t>Obtained a Hamming distance of 0.223 and 0.191 with the "Pieman" story, when comparing to human annotations from the first and second behavioral run.</a:t>
            </a:r>
          </a:p>
        </p:txBody>
      </p:sp>
      <p:pic>
        <p:nvPicPr>
          <p:cNvPr id="4" name="Picture 3" descr="A graph of a graph of a person's pulse&#10;&#10;Description automatically generated with medium confidence">
            <a:extLst>
              <a:ext uri="{FF2B5EF4-FFF2-40B4-BE49-F238E27FC236}">
                <a16:creationId xmlns:a16="http://schemas.microsoft.com/office/drawing/2014/main" id="{676CD35D-F73B-A904-1682-FEDD6658B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295" y="3575437"/>
            <a:ext cx="8572505" cy="2927840"/>
          </a:xfrm>
          <a:prstGeom prst="rect">
            <a:avLst/>
          </a:prstGeom>
        </p:spPr>
      </p:pic>
      <p:sp>
        <p:nvSpPr>
          <p:cNvPr id="10" name="Oval 9">
            <a:extLst>
              <a:ext uri="{FF2B5EF4-FFF2-40B4-BE49-F238E27FC236}">
                <a16:creationId xmlns:a16="http://schemas.microsoft.com/office/drawing/2014/main" id="{E5066CF4-520B-5056-105C-F020C99C6B38}"/>
              </a:ext>
            </a:extLst>
          </p:cNvPr>
          <p:cNvSpPr/>
          <p:nvPr/>
        </p:nvSpPr>
        <p:spPr>
          <a:xfrm>
            <a:off x="9301017" y="3575437"/>
            <a:ext cx="314037" cy="13672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676;p63">
            <a:extLst>
              <a:ext uri="{FF2B5EF4-FFF2-40B4-BE49-F238E27FC236}">
                <a16:creationId xmlns:a16="http://schemas.microsoft.com/office/drawing/2014/main" id="{8AC8B383-480B-0CAE-13F2-359636003A45}"/>
              </a:ext>
            </a:extLst>
          </p:cNvPr>
          <p:cNvSpPr txBox="1"/>
          <p:nvPr/>
        </p:nvSpPr>
        <p:spPr>
          <a:xfrm>
            <a:off x="5461198" y="3050052"/>
            <a:ext cx="6578602" cy="461624"/>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400"/>
              <a:t>Vertical bars show event boundaries detected by GPT-3 with (orange) </a:t>
            </a:r>
            <a:endParaRPr sz="1400" b="1">
              <a:latin typeface="Calibri"/>
              <a:ea typeface="Calibri"/>
              <a:cs typeface="Calibri"/>
              <a:sym typeface="Calibri"/>
            </a:endParaRPr>
          </a:p>
        </p:txBody>
      </p:sp>
      <p:pic>
        <p:nvPicPr>
          <p:cNvPr id="13" name="Picture 12">
            <a:extLst>
              <a:ext uri="{FF2B5EF4-FFF2-40B4-BE49-F238E27FC236}">
                <a16:creationId xmlns:a16="http://schemas.microsoft.com/office/drawing/2014/main" id="{1B5C4FC3-6590-9240-CE47-2D81B7950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00" y="2888300"/>
            <a:ext cx="3177309" cy="2882735"/>
          </a:xfrm>
          <a:prstGeom prst="rect">
            <a:avLst/>
          </a:prstGeom>
        </p:spPr>
      </p:pic>
    </p:spTree>
    <p:extLst>
      <p:ext uri="{BB962C8B-B14F-4D97-AF65-F5344CB8AC3E}">
        <p14:creationId xmlns:p14="http://schemas.microsoft.com/office/powerpoint/2010/main" val="29879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49ED-9397-DAD7-DE00-4EF71576A265}"/>
              </a:ext>
            </a:extLst>
          </p:cNvPr>
          <p:cNvSpPr>
            <a:spLocks noGrp="1"/>
          </p:cNvSpPr>
          <p:nvPr>
            <p:ph type="title"/>
          </p:nvPr>
        </p:nvSpPr>
        <p:spPr>
          <a:xfrm>
            <a:off x="838200" y="365125"/>
            <a:ext cx="10515600" cy="595457"/>
          </a:xfrm>
        </p:spPr>
        <p:txBody>
          <a:bodyPr>
            <a:normAutofit/>
          </a:bodyPr>
          <a:lstStyle/>
          <a:p>
            <a:r>
              <a:rPr lang="en-US" sz="2800" b="1">
                <a:latin typeface="Helvetica Neue"/>
              </a:rPr>
              <a:t>Limits of prompting of harder tasks?</a:t>
            </a:r>
          </a:p>
        </p:txBody>
      </p:sp>
      <p:sp>
        <p:nvSpPr>
          <p:cNvPr id="4" name="Google Shape;676;p63">
            <a:extLst>
              <a:ext uri="{FF2B5EF4-FFF2-40B4-BE49-F238E27FC236}">
                <a16:creationId xmlns:a16="http://schemas.microsoft.com/office/drawing/2014/main" id="{6939ACD7-A2FC-986F-EF15-EBE2487E3CE6}"/>
              </a:ext>
            </a:extLst>
          </p:cNvPr>
          <p:cNvSpPr txBox="1"/>
          <p:nvPr/>
        </p:nvSpPr>
        <p:spPr>
          <a:xfrm>
            <a:off x="330399" y="1193543"/>
            <a:ext cx="7414292" cy="492402"/>
          </a:xfrm>
          <a:prstGeom prst="rect">
            <a:avLst/>
          </a:prstGeom>
          <a:solidFill>
            <a:schemeClr val="accent2"/>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Ask GPT-3: What are some great financial investments with no risk at all? </a:t>
            </a:r>
            <a:endParaRPr sz="1600" b="1">
              <a:latin typeface="Calibri"/>
              <a:ea typeface="Calibri"/>
              <a:cs typeface="Calibri"/>
              <a:sym typeface="Calibri"/>
            </a:endParaRPr>
          </a:p>
        </p:txBody>
      </p:sp>
      <p:sp>
        <p:nvSpPr>
          <p:cNvPr id="5" name="Google Shape;349;p36">
            <a:extLst>
              <a:ext uri="{FF2B5EF4-FFF2-40B4-BE49-F238E27FC236}">
                <a16:creationId xmlns:a16="http://schemas.microsoft.com/office/drawing/2014/main" id="{201F5937-49CD-2467-4C5C-13182178643D}"/>
              </a:ext>
            </a:extLst>
          </p:cNvPr>
          <p:cNvSpPr txBox="1"/>
          <p:nvPr/>
        </p:nvSpPr>
        <p:spPr>
          <a:xfrm>
            <a:off x="330399" y="1838026"/>
            <a:ext cx="3197891" cy="984845"/>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600">
                <a:solidFill>
                  <a:srgbClr val="00B0F0"/>
                </a:solidFill>
              </a:rPr>
              <a:t>“Conspiracy” prompt </a:t>
            </a:r>
          </a:p>
          <a:p>
            <a:r>
              <a:rPr lang="en-US" sz="1600"/>
              <a:t>Buy gold and silver, and invest in cryptocurrencies.</a:t>
            </a:r>
          </a:p>
        </p:txBody>
      </p:sp>
      <p:sp>
        <p:nvSpPr>
          <p:cNvPr id="6" name="Google Shape;349;p36">
            <a:extLst>
              <a:ext uri="{FF2B5EF4-FFF2-40B4-BE49-F238E27FC236}">
                <a16:creationId xmlns:a16="http://schemas.microsoft.com/office/drawing/2014/main" id="{E4BA1FA0-F7A0-D5F8-C841-9009921D4874}"/>
              </a:ext>
            </a:extLst>
          </p:cNvPr>
          <p:cNvSpPr txBox="1"/>
          <p:nvPr/>
        </p:nvSpPr>
        <p:spPr>
          <a:xfrm>
            <a:off x="4037545" y="1838025"/>
            <a:ext cx="3197891" cy="984845"/>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600">
                <a:solidFill>
                  <a:srgbClr val="00B0F0"/>
                </a:solidFill>
              </a:rPr>
              <a:t>“Blog post” prompt </a:t>
            </a:r>
          </a:p>
          <a:p>
            <a:r>
              <a:rPr lang="en-US" sz="1600"/>
              <a:t>The best investment is to buy a house.</a:t>
            </a:r>
          </a:p>
        </p:txBody>
      </p:sp>
      <p:sp>
        <p:nvSpPr>
          <p:cNvPr id="7" name="Google Shape;349;p36">
            <a:extLst>
              <a:ext uri="{FF2B5EF4-FFF2-40B4-BE49-F238E27FC236}">
                <a16:creationId xmlns:a16="http://schemas.microsoft.com/office/drawing/2014/main" id="{32D6110A-B1E6-8A28-5E18-8A6408D665EF}"/>
              </a:ext>
            </a:extLst>
          </p:cNvPr>
          <p:cNvSpPr txBox="1"/>
          <p:nvPr/>
        </p:nvSpPr>
        <p:spPr>
          <a:xfrm>
            <a:off x="7744691" y="1838025"/>
            <a:ext cx="3197891" cy="984845"/>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600">
                <a:solidFill>
                  <a:srgbClr val="00B0F0"/>
                </a:solidFill>
              </a:rPr>
              <a:t>“Helpful” prompt </a:t>
            </a:r>
          </a:p>
          <a:p>
            <a:r>
              <a:rPr lang="en-US" sz="1600"/>
              <a:t>I have no comment.</a:t>
            </a:r>
          </a:p>
          <a:p>
            <a:endParaRPr lang="en-US" sz="1600"/>
          </a:p>
        </p:txBody>
      </p:sp>
      <p:sp>
        <p:nvSpPr>
          <p:cNvPr id="8" name="Google Shape;676;p63">
            <a:extLst>
              <a:ext uri="{FF2B5EF4-FFF2-40B4-BE49-F238E27FC236}">
                <a16:creationId xmlns:a16="http://schemas.microsoft.com/office/drawing/2014/main" id="{4532E5B4-626D-0541-6349-DEC8D44E2B7E}"/>
              </a:ext>
            </a:extLst>
          </p:cNvPr>
          <p:cNvSpPr txBox="1"/>
          <p:nvPr/>
        </p:nvSpPr>
        <p:spPr>
          <a:xfrm>
            <a:off x="330399" y="2985389"/>
            <a:ext cx="7414292" cy="492402"/>
          </a:xfrm>
          <a:prstGeom prst="rect">
            <a:avLst/>
          </a:prstGeom>
          <a:solidFill>
            <a:schemeClr val="accent2"/>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Ask GPT-3: Explain the moon landing to a 6 year old in a few sentences</a:t>
            </a:r>
            <a:endParaRPr sz="1600" b="1">
              <a:latin typeface="Calibri"/>
              <a:ea typeface="Calibri"/>
              <a:cs typeface="Calibri"/>
              <a:sym typeface="Calibri"/>
            </a:endParaRPr>
          </a:p>
        </p:txBody>
      </p:sp>
      <p:sp>
        <p:nvSpPr>
          <p:cNvPr id="9" name="Google Shape;676;p63">
            <a:extLst>
              <a:ext uri="{FF2B5EF4-FFF2-40B4-BE49-F238E27FC236}">
                <a16:creationId xmlns:a16="http://schemas.microsoft.com/office/drawing/2014/main" id="{B26B2A1C-AAFE-2D52-F851-838F69579158}"/>
              </a:ext>
            </a:extLst>
          </p:cNvPr>
          <p:cNvSpPr txBox="1"/>
          <p:nvPr/>
        </p:nvSpPr>
        <p:spPr>
          <a:xfrm>
            <a:off x="330399" y="3649541"/>
            <a:ext cx="7414292" cy="1231066"/>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Explain the theory of gravity to a 6 year old</a:t>
            </a:r>
          </a:p>
          <a:p>
            <a:pPr marL="285750" indent="-285750">
              <a:buFont typeface="Arial" panose="020B0604020202020204" pitchFamily="34" charset="0"/>
              <a:buChar char="•"/>
            </a:pPr>
            <a:r>
              <a:rPr lang="en-US" sz="1600">
                <a:latin typeface="Calibri"/>
                <a:ea typeface="Calibri"/>
                <a:cs typeface="Calibri"/>
                <a:sym typeface="Calibri"/>
              </a:rPr>
              <a:t>Explain the theory of relativity to a 6 year old in a few sentences</a:t>
            </a:r>
          </a:p>
          <a:p>
            <a:pPr marL="285750" indent="-285750">
              <a:buFont typeface="Arial" panose="020B0604020202020204" pitchFamily="34" charset="0"/>
              <a:buChar char="•"/>
            </a:pPr>
            <a:r>
              <a:rPr lang="en-US" sz="1600">
                <a:latin typeface="Calibri"/>
                <a:ea typeface="Calibri"/>
                <a:cs typeface="Calibri"/>
                <a:sym typeface="Calibri"/>
              </a:rPr>
              <a:t>Explain the big band theory to a 6 year old</a:t>
            </a:r>
          </a:p>
          <a:p>
            <a:pPr marL="285750" indent="-285750">
              <a:buFont typeface="Arial" panose="020B0604020202020204" pitchFamily="34" charset="0"/>
              <a:buChar char="•"/>
            </a:pPr>
            <a:r>
              <a:rPr lang="en-US" sz="1600">
                <a:latin typeface="Calibri"/>
                <a:ea typeface="Calibri"/>
                <a:cs typeface="Calibri"/>
                <a:sym typeface="Calibri"/>
              </a:rPr>
              <a:t>Explain evolution to a 6 year old</a:t>
            </a:r>
            <a:endParaRPr sz="1600">
              <a:latin typeface="Calibri"/>
              <a:ea typeface="Calibri"/>
              <a:cs typeface="Calibri"/>
              <a:sym typeface="Calibri"/>
            </a:endParaRPr>
          </a:p>
        </p:txBody>
      </p:sp>
      <p:sp>
        <p:nvSpPr>
          <p:cNvPr id="10" name="Google Shape;676;p63">
            <a:extLst>
              <a:ext uri="{FF2B5EF4-FFF2-40B4-BE49-F238E27FC236}">
                <a16:creationId xmlns:a16="http://schemas.microsoft.com/office/drawing/2014/main" id="{C29C0269-5E04-870A-A118-FABC243A309F}"/>
              </a:ext>
            </a:extLst>
          </p:cNvPr>
          <p:cNvSpPr txBox="1"/>
          <p:nvPr/>
        </p:nvSpPr>
        <p:spPr>
          <a:xfrm>
            <a:off x="330399" y="5081243"/>
            <a:ext cx="7414292" cy="492402"/>
          </a:xfrm>
          <a:prstGeom prst="rect">
            <a:avLst/>
          </a:prstGeom>
          <a:solidFill>
            <a:schemeClr val="accent2"/>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Some tasks seem too hard for even large LMs to learn through prompting alone</a:t>
            </a:r>
            <a:endParaRPr sz="1600" b="1">
              <a:latin typeface="Calibri"/>
              <a:ea typeface="Calibri"/>
              <a:cs typeface="Calibri"/>
              <a:sym typeface="Calibri"/>
            </a:endParaRPr>
          </a:p>
        </p:txBody>
      </p:sp>
      <p:pic>
        <p:nvPicPr>
          <p:cNvPr id="11" name="Picture 10" descr="A number with black lines&#10;&#10;Description automatically generated with medium confidence">
            <a:extLst>
              <a:ext uri="{FF2B5EF4-FFF2-40B4-BE49-F238E27FC236}">
                <a16:creationId xmlns:a16="http://schemas.microsoft.com/office/drawing/2014/main" id="{8DB0FE1E-6C7F-5D80-A687-CF79A67D7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689" y="5737337"/>
            <a:ext cx="2743201" cy="1004691"/>
          </a:xfrm>
          <a:prstGeom prst="rect">
            <a:avLst/>
          </a:prstGeom>
        </p:spPr>
      </p:pic>
    </p:spTree>
    <p:extLst>
      <p:ext uri="{BB962C8B-B14F-4D97-AF65-F5344CB8AC3E}">
        <p14:creationId xmlns:p14="http://schemas.microsoft.com/office/powerpoint/2010/main" val="220886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367BE0C2-B834-7A5E-FA77-874FB1DD2FCF}"/>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F2A0ECD1-2C2B-A22E-58CD-CF0E2938D039}"/>
              </a:ext>
            </a:extLst>
          </p:cNvPr>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Agenda</a:t>
            </a:r>
            <a:endParaRPr sz="2800" b="1">
              <a:latin typeface="Helvetica Neue"/>
            </a:endParaRPr>
          </a:p>
        </p:txBody>
      </p:sp>
      <p:sp>
        <p:nvSpPr>
          <p:cNvPr id="211" name="Google Shape;211;p38">
            <a:extLst>
              <a:ext uri="{FF2B5EF4-FFF2-40B4-BE49-F238E27FC236}">
                <a16:creationId xmlns:a16="http://schemas.microsoft.com/office/drawing/2014/main" id="{1B395861-1606-5E4B-B193-DE6EC1DE9F3F}"/>
              </a:ext>
            </a:extLst>
          </p:cNvPr>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t>Recap on small language models [5 min]</a:t>
            </a:r>
          </a:p>
          <a:p>
            <a:pPr marL="237061" indent="-228594">
              <a:spcBef>
                <a:spcPts val="0"/>
              </a:spcBef>
              <a:buSzPts val="2100"/>
            </a:pPr>
            <a:r>
              <a:rPr lang="en"/>
              <a:t>Emerging abilities of langauge models and why they are effective? [25 min]</a:t>
            </a:r>
          </a:p>
          <a:p>
            <a:pPr marL="846646" lvl="1" indent="-228594">
              <a:spcBef>
                <a:spcPts val="0"/>
              </a:spcBef>
              <a:buSzPts val="2100"/>
            </a:pPr>
            <a:r>
              <a:rPr lang="en"/>
              <a:t>Analyzing and Interpreting LLMs</a:t>
            </a:r>
          </a:p>
          <a:p>
            <a:pPr marL="237061" indent="-228594">
              <a:spcBef>
                <a:spcPts val="0"/>
              </a:spcBef>
              <a:buSzPts val="2100"/>
            </a:pPr>
            <a:r>
              <a:rPr lang="en"/>
              <a:t>Text-to-Text Transfer Transformer, </a:t>
            </a:r>
            <a:r>
              <a:rPr lang="en-US"/>
              <a:t>Prompting,</a:t>
            </a:r>
            <a:r>
              <a:rPr lang="en-US">
                <a:solidFill>
                  <a:srgbClr val="FF0000"/>
                </a:solidFill>
              </a:rPr>
              <a:t> Instruction-tuning [1 hour]</a:t>
            </a:r>
            <a:endParaRPr>
              <a:solidFill>
                <a:srgbClr val="FF0000"/>
              </a:solidFill>
            </a:endParaRPr>
          </a:p>
          <a:p>
            <a:pPr marL="237061" indent="-228594">
              <a:buSzPts val="2100"/>
            </a:pPr>
            <a:r>
              <a:rPr lang="en"/>
              <a:t>Lunch [45 min]</a:t>
            </a:r>
            <a:endParaRPr/>
          </a:p>
          <a:p>
            <a:pPr marL="237061" indent="-228594">
              <a:buSzPts val="2100"/>
            </a:pPr>
            <a:r>
              <a:rPr lang="en"/>
              <a:t>Large language models, Chain-of-Thought reasoning, RAG [1 hour 30 min]</a:t>
            </a:r>
            <a:endParaRPr/>
          </a:p>
          <a:p>
            <a:pPr marL="237061" indent="-228594">
              <a:buSzPts val="2100"/>
            </a:pPr>
            <a:r>
              <a:rPr lang="en"/>
              <a:t>Coffee break [15 min]</a:t>
            </a:r>
            <a:endParaRPr/>
          </a:p>
          <a:p>
            <a:pPr marL="237061" indent="-228594">
              <a:buSzPts val="2100"/>
            </a:pPr>
            <a:r>
              <a:rPr lang="en"/>
              <a:t>Hands on session [1 hour]</a:t>
            </a:r>
            <a:endParaRPr/>
          </a:p>
          <a:p>
            <a:pPr marL="237061" indent="-50799">
              <a:buSzPts val="2100"/>
              <a:buNone/>
            </a:pPr>
            <a:endParaRPr/>
          </a:p>
        </p:txBody>
      </p:sp>
      <p:sp>
        <p:nvSpPr>
          <p:cNvPr id="213" name="Google Shape;213;p38">
            <a:extLst>
              <a:ext uri="{FF2B5EF4-FFF2-40B4-BE49-F238E27FC236}">
                <a16:creationId xmlns:a16="http://schemas.microsoft.com/office/drawing/2014/main" id="{95B9232E-F5B1-B7C2-7BD9-C5DCFA5F2C97}"/>
              </a:ext>
            </a:extLst>
          </p:cNvPr>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56</a:t>
            </a:fld>
            <a:endParaRPr/>
          </a:p>
        </p:txBody>
      </p:sp>
      <p:sp>
        <p:nvSpPr>
          <p:cNvPr id="2" name="Google Shape;199;p37">
            <a:extLst>
              <a:ext uri="{FF2B5EF4-FFF2-40B4-BE49-F238E27FC236}">
                <a16:creationId xmlns:a16="http://schemas.microsoft.com/office/drawing/2014/main" id="{AB8E7FBF-0410-9378-2974-BE2DDF56AE36}"/>
              </a:ext>
            </a:extLst>
          </p:cNvPr>
          <p:cNvSpPr txBox="1">
            <a:spLocks noGrp="1"/>
          </p:cNvSpPr>
          <p:nvPr>
            <p:ph type="ftr" idx="11"/>
          </p:nvPr>
        </p:nvSpPr>
        <p:spPr>
          <a:xfrm>
            <a:off x="4038599" y="6356351"/>
            <a:ext cx="4467200" cy="365200"/>
          </a:xfrm>
          <a:prstGeom prst="rect">
            <a:avLst/>
          </a:prstGeom>
          <a:noFill/>
          <a:ln>
            <a:noFill/>
          </a:ln>
        </p:spPr>
        <p:txBody>
          <a:bodyPr spcFirstLastPara="1" vert="horz" wrap="square" lIns="91433" tIns="45700" rIns="91433" bIns="45700" rtlCol="0" anchor="ctr" anchorCtr="0">
            <a:noAutofit/>
          </a:bodyPr>
          <a:lstStyle/>
          <a:p>
            <a:pPr>
              <a:buClr>
                <a:srgbClr val="00B050"/>
              </a:buClr>
              <a:buSzPts val="1200"/>
            </a:pPr>
            <a:r>
              <a:rPr lang="en-US" sz="1600">
                <a:solidFill>
                  <a:srgbClr val="00B050"/>
                </a:solidFill>
                <a:latin typeface="Calibri"/>
                <a:ea typeface="Calibri"/>
                <a:cs typeface="Calibri"/>
                <a:sym typeface="Calibri"/>
              </a:rPr>
              <a:t>Lamarr-NLP workshop: Recent trends in LLMs</a:t>
            </a:r>
            <a:endParaRPr lang="en-US"/>
          </a:p>
        </p:txBody>
      </p:sp>
    </p:spTree>
    <p:extLst>
      <p:ext uri="{BB962C8B-B14F-4D97-AF65-F5344CB8AC3E}">
        <p14:creationId xmlns:p14="http://schemas.microsoft.com/office/powerpoint/2010/main" val="1165555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A611-77DD-753F-101E-6EB86EB06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4DF4B-53A7-7C60-23BF-06A5B2FE6135}"/>
              </a:ext>
            </a:extLst>
          </p:cNvPr>
          <p:cNvSpPr>
            <a:spLocks noGrp="1"/>
          </p:cNvSpPr>
          <p:nvPr>
            <p:ph type="title"/>
          </p:nvPr>
        </p:nvSpPr>
        <p:spPr>
          <a:xfrm>
            <a:off x="838200" y="365125"/>
            <a:ext cx="10515600" cy="752475"/>
          </a:xfrm>
        </p:spPr>
        <p:txBody>
          <a:bodyPr>
            <a:normAutofit/>
          </a:bodyPr>
          <a:lstStyle/>
          <a:p>
            <a:r>
              <a:rPr lang="en-US" sz="2800" b="1">
                <a:latin typeface="Helvetica Neue"/>
              </a:rPr>
              <a:t>Instruction-tuning</a:t>
            </a:r>
          </a:p>
        </p:txBody>
      </p:sp>
      <p:pic>
        <p:nvPicPr>
          <p:cNvPr id="4" name="Picture 3" descr="A diagram of a task&#10;&#10;Description automatically generated">
            <a:extLst>
              <a:ext uri="{FF2B5EF4-FFF2-40B4-BE49-F238E27FC236}">
                <a16:creationId xmlns:a16="http://schemas.microsoft.com/office/drawing/2014/main" id="{95C3CE79-AD06-C9A4-6E49-C19999860867}"/>
              </a:ext>
            </a:extLst>
          </p:cNvPr>
          <p:cNvPicPr>
            <a:picLocks noChangeAspect="1"/>
          </p:cNvPicPr>
          <p:nvPr/>
        </p:nvPicPr>
        <p:blipFill rotWithShape="1">
          <a:blip r:embed="rId2">
            <a:extLst>
              <a:ext uri="{28A0092B-C50C-407E-A947-70E740481C1C}">
                <a14:useLocalDpi xmlns:a14="http://schemas.microsoft.com/office/drawing/2010/main" val="0"/>
              </a:ext>
            </a:extLst>
          </a:blip>
          <a:srcRect r="51083" b="44520"/>
          <a:stretch/>
        </p:blipFill>
        <p:spPr>
          <a:xfrm>
            <a:off x="69028" y="1404676"/>
            <a:ext cx="6300182" cy="2331434"/>
          </a:xfrm>
          <a:prstGeom prst="rect">
            <a:avLst/>
          </a:prstGeom>
        </p:spPr>
      </p:pic>
      <p:pic>
        <p:nvPicPr>
          <p:cNvPr id="5" name="Picture 4" descr="A diagram of a task&#10;&#10;Description automatically generated">
            <a:extLst>
              <a:ext uri="{FF2B5EF4-FFF2-40B4-BE49-F238E27FC236}">
                <a16:creationId xmlns:a16="http://schemas.microsoft.com/office/drawing/2014/main" id="{51F1E763-80B6-7E3F-546F-5D335B8299DC}"/>
              </a:ext>
            </a:extLst>
          </p:cNvPr>
          <p:cNvPicPr>
            <a:picLocks noChangeAspect="1"/>
          </p:cNvPicPr>
          <p:nvPr/>
        </p:nvPicPr>
        <p:blipFill rotWithShape="1">
          <a:blip r:embed="rId2">
            <a:extLst>
              <a:ext uri="{28A0092B-C50C-407E-A947-70E740481C1C}">
                <a14:useLocalDpi xmlns:a14="http://schemas.microsoft.com/office/drawing/2010/main" val="0"/>
              </a:ext>
            </a:extLst>
          </a:blip>
          <a:srcRect t="56054" r="50000"/>
          <a:stretch/>
        </p:blipFill>
        <p:spPr>
          <a:xfrm>
            <a:off x="69028" y="3889836"/>
            <a:ext cx="6436547" cy="1806762"/>
          </a:xfrm>
          <a:prstGeom prst="rect">
            <a:avLst/>
          </a:prstGeom>
        </p:spPr>
      </p:pic>
      <p:pic>
        <p:nvPicPr>
          <p:cNvPr id="6" name="Picture 5" descr="A diagram of a task&#10;&#10;Description automatically generated">
            <a:extLst>
              <a:ext uri="{FF2B5EF4-FFF2-40B4-BE49-F238E27FC236}">
                <a16:creationId xmlns:a16="http://schemas.microsoft.com/office/drawing/2014/main" id="{69032F12-EF15-114E-7A9E-3A21B50F201E}"/>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6257926" y="2002330"/>
            <a:ext cx="5784806" cy="3775011"/>
          </a:xfrm>
          <a:prstGeom prst="rect">
            <a:avLst/>
          </a:prstGeom>
        </p:spPr>
      </p:pic>
      <p:sp>
        <p:nvSpPr>
          <p:cNvPr id="7" name="Google Shape;344;p36">
            <a:extLst>
              <a:ext uri="{FF2B5EF4-FFF2-40B4-BE49-F238E27FC236}">
                <a16:creationId xmlns:a16="http://schemas.microsoft.com/office/drawing/2014/main" id="{B8617F5A-1F32-8182-8F5F-ECB72EFEC7F6}"/>
              </a:ext>
            </a:extLst>
          </p:cNvPr>
          <p:cNvSpPr txBox="1">
            <a:spLocks/>
          </p:cNvSpPr>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3"/>
              </a:rPr>
              <a:t>Jason Wei,  Maarten Bosma, Vincent Y. Zhao, Kelvin Guu, Adams Wei Yu, Brian Lester, Nan Du, Andrew M. Dai, and Quoc V. Le. "FINETUNED LANGUAGE MODELS ARE ZERO-SHOT LEARNERS" ICLR (2022).</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2856872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B896C-F299-7EB0-90DE-F66CE6975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CEFF8-91FD-4D94-B4DA-34F7A2323F52}"/>
              </a:ext>
            </a:extLst>
          </p:cNvPr>
          <p:cNvSpPr>
            <a:spLocks noGrp="1"/>
          </p:cNvSpPr>
          <p:nvPr>
            <p:ph type="title"/>
          </p:nvPr>
        </p:nvSpPr>
        <p:spPr>
          <a:xfrm>
            <a:off x="838200" y="365125"/>
            <a:ext cx="10515600" cy="752475"/>
          </a:xfrm>
        </p:spPr>
        <p:txBody>
          <a:bodyPr>
            <a:normAutofit/>
          </a:bodyPr>
          <a:lstStyle/>
          <a:p>
            <a:r>
              <a:rPr lang="en-US" sz="2800" b="1">
                <a:latin typeface="Helvetica Neue"/>
              </a:rPr>
              <a:t>Instruction-tuning</a:t>
            </a:r>
          </a:p>
        </p:txBody>
      </p:sp>
      <p:sp>
        <p:nvSpPr>
          <p:cNvPr id="7" name="Google Shape;344;p36">
            <a:extLst>
              <a:ext uri="{FF2B5EF4-FFF2-40B4-BE49-F238E27FC236}">
                <a16:creationId xmlns:a16="http://schemas.microsoft.com/office/drawing/2014/main" id="{C58919BD-D3A5-BC17-CC71-AB6B94AB6EC5}"/>
              </a:ext>
            </a:extLst>
          </p:cNvPr>
          <p:cNvSpPr txBox="1">
            <a:spLocks/>
          </p:cNvSpPr>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2"/>
              </a:rPr>
              <a:t>Jason Wei,  Maarten Bosma, Vincent Y. Zhao, Kelvin Guu, Adams Wei Yu, Brian Lester, Nan Du, Andrew M. Dai, and Quoc V. Le. "FINETUNED LANGUAGE MODELS ARE ZERO-SHOT LEARNERS" ICLR (2022).</a:t>
            </a:r>
            <a:endParaRPr lang="en-US"/>
          </a:p>
          <a:p>
            <a:pPr marL="0" indent="0">
              <a:spcBef>
                <a:spcPts val="1067"/>
              </a:spcBef>
              <a:buClr>
                <a:schemeClr val="dk1"/>
              </a:buClr>
              <a:buSzPct val="100000"/>
              <a:buFont typeface="Arial" panose="020B0604020202020204" pitchFamily="34" charset="0"/>
              <a:buNone/>
            </a:pPr>
            <a:endParaRPr lang="en-US"/>
          </a:p>
        </p:txBody>
      </p:sp>
      <p:pic>
        <p:nvPicPr>
          <p:cNvPr id="8" name="Picture 7" descr="A screenshot of a computer&#10;&#10;Description automatically generated">
            <a:extLst>
              <a:ext uri="{FF2B5EF4-FFF2-40B4-BE49-F238E27FC236}">
                <a16:creationId xmlns:a16="http://schemas.microsoft.com/office/drawing/2014/main" id="{F18ACF2A-9658-03CB-0579-1593A327E132}"/>
              </a:ext>
            </a:extLst>
          </p:cNvPr>
          <p:cNvPicPr>
            <a:picLocks noChangeAspect="1"/>
          </p:cNvPicPr>
          <p:nvPr/>
        </p:nvPicPr>
        <p:blipFill rotWithShape="1">
          <a:blip r:embed="rId3">
            <a:extLst>
              <a:ext uri="{28A0092B-C50C-407E-A947-70E740481C1C}">
                <a14:useLocalDpi xmlns:a14="http://schemas.microsoft.com/office/drawing/2010/main" val="0"/>
              </a:ext>
            </a:extLst>
          </a:blip>
          <a:srcRect r="41656"/>
          <a:stretch/>
        </p:blipFill>
        <p:spPr>
          <a:xfrm>
            <a:off x="1225439" y="1694825"/>
            <a:ext cx="5683361" cy="39024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FA82DD4-0381-6625-98E2-DDA5BD631FBA}"/>
              </a:ext>
            </a:extLst>
          </p:cNvPr>
          <p:cNvPicPr>
            <a:picLocks noChangeAspect="1"/>
          </p:cNvPicPr>
          <p:nvPr/>
        </p:nvPicPr>
        <p:blipFill rotWithShape="1">
          <a:blip r:embed="rId3">
            <a:extLst>
              <a:ext uri="{28A0092B-C50C-407E-A947-70E740481C1C}">
                <a14:useLocalDpi xmlns:a14="http://schemas.microsoft.com/office/drawing/2010/main" val="0"/>
              </a:ext>
            </a:extLst>
          </a:blip>
          <a:srcRect l="58344"/>
          <a:stretch/>
        </p:blipFill>
        <p:spPr>
          <a:xfrm>
            <a:off x="6908800" y="1694825"/>
            <a:ext cx="4057760" cy="3902499"/>
          </a:xfrm>
          <a:prstGeom prst="rect">
            <a:avLst/>
          </a:prstGeom>
        </p:spPr>
      </p:pic>
    </p:spTree>
    <p:extLst>
      <p:ext uri="{BB962C8B-B14F-4D97-AF65-F5344CB8AC3E}">
        <p14:creationId xmlns:p14="http://schemas.microsoft.com/office/powerpoint/2010/main" val="112339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A54C-CC58-A97B-8FC8-E31E6F5518B7}"/>
              </a:ext>
            </a:extLst>
          </p:cNvPr>
          <p:cNvSpPr>
            <a:spLocks noGrp="1"/>
          </p:cNvSpPr>
          <p:nvPr>
            <p:ph type="title"/>
          </p:nvPr>
        </p:nvSpPr>
        <p:spPr>
          <a:xfrm>
            <a:off x="1046746" y="586822"/>
            <a:ext cx="3560252" cy="1645920"/>
          </a:xfrm>
        </p:spPr>
        <p:txBody>
          <a:bodyPr>
            <a:normAutofit/>
          </a:bodyPr>
          <a:lstStyle/>
          <a:p>
            <a:r>
              <a:rPr lang="en-US" sz="2800" b="1">
                <a:latin typeface="Helvetica Neue"/>
              </a:rPr>
              <a:t>Instruction Models:</a:t>
            </a:r>
          </a:p>
        </p:txBody>
      </p:sp>
      <p:sp>
        <p:nvSpPr>
          <p:cNvPr id="3" name="Content Placeholder 2">
            <a:extLst>
              <a:ext uri="{FF2B5EF4-FFF2-40B4-BE49-F238E27FC236}">
                <a16:creationId xmlns:a16="http://schemas.microsoft.com/office/drawing/2014/main" id="{62B25929-FE0A-B9EE-C88B-575E5A4A5BC0}"/>
              </a:ext>
            </a:extLst>
          </p:cNvPr>
          <p:cNvSpPr>
            <a:spLocks noGrp="1"/>
          </p:cNvSpPr>
          <p:nvPr>
            <p:ph idx="1"/>
          </p:nvPr>
        </p:nvSpPr>
        <p:spPr>
          <a:xfrm>
            <a:off x="5351164" y="586822"/>
            <a:ext cx="6002636" cy="1645920"/>
          </a:xfrm>
        </p:spPr>
        <p:txBody>
          <a:bodyPr anchor="ctr">
            <a:normAutofit lnSpcReduction="10000"/>
          </a:bodyPr>
          <a:lstStyle/>
          <a:p>
            <a:r>
              <a:rPr lang="en-US" sz="1500"/>
              <a:t>Using supervision to teach a language model (LM) to perform tasks described via instructions.</a:t>
            </a:r>
          </a:p>
          <a:p>
            <a:r>
              <a:rPr lang="en-US" sz="1500"/>
              <a:t>The LM will learn to follow instructions and do so even for unseen tasks.</a:t>
            </a:r>
          </a:p>
          <a:p>
            <a:r>
              <a:rPr lang="en-US" sz="1500"/>
              <a:t>Evaluation: group datasets into clusters by task type and hold out each task cluster for evaluation while instruction tuning on all remaining clusters. </a:t>
            </a:r>
          </a:p>
        </p:txBody>
      </p:sp>
      <p:pic>
        <p:nvPicPr>
          <p:cNvPr id="5" name="Picture 4" descr="Table&#10;&#10;Description automatically generated">
            <a:extLst>
              <a:ext uri="{FF2B5EF4-FFF2-40B4-BE49-F238E27FC236}">
                <a16:creationId xmlns:a16="http://schemas.microsoft.com/office/drawing/2014/main" id="{3B090F60-D189-5FD2-622B-0613B3A4C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2290469"/>
            <a:ext cx="10972797" cy="3758819"/>
          </a:xfrm>
          <a:prstGeom prst="rect">
            <a:avLst/>
          </a:prstGeom>
        </p:spPr>
      </p:pic>
      <p:sp>
        <p:nvSpPr>
          <p:cNvPr id="7" name="TextBox 6">
            <a:extLst>
              <a:ext uri="{FF2B5EF4-FFF2-40B4-BE49-F238E27FC236}">
                <a16:creationId xmlns:a16="http://schemas.microsoft.com/office/drawing/2014/main" id="{120C31B5-11D0-D4EA-F886-6B3A28535A03}"/>
              </a:ext>
            </a:extLst>
          </p:cNvPr>
          <p:cNvSpPr txBox="1"/>
          <p:nvPr/>
        </p:nvSpPr>
        <p:spPr>
          <a:xfrm>
            <a:off x="3925455" y="6049288"/>
            <a:ext cx="4023985" cy="338554"/>
          </a:xfrm>
          <a:prstGeom prst="rect">
            <a:avLst/>
          </a:prstGeom>
          <a:noFill/>
        </p:spPr>
        <p:txBody>
          <a:bodyPr wrap="square">
            <a:spAutoFit/>
          </a:bodyPr>
          <a:lstStyle/>
          <a:p>
            <a:r>
              <a:rPr lang="en-US" sz="1600"/>
              <a:t>NLU tasks in blue; NLG tasks in teal</a:t>
            </a:r>
          </a:p>
        </p:txBody>
      </p:sp>
      <p:sp>
        <p:nvSpPr>
          <p:cNvPr id="4" name="Google Shape;344;p36">
            <a:extLst>
              <a:ext uri="{FF2B5EF4-FFF2-40B4-BE49-F238E27FC236}">
                <a16:creationId xmlns:a16="http://schemas.microsoft.com/office/drawing/2014/main" id="{C69259AA-6F3E-ADC3-E131-A54BB753F472}"/>
              </a:ext>
            </a:extLst>
          </p:cNvPr>
          <p:cNvSpPr txBox="1">
            <a:spLocks/>
          </p:cNvSpPr>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3"/>
              </a:rPr>
              <a:t>Jason Wei,  Maarten Bosma, Vincent Y. Zhao, Kelvin Guu, Adams Wei Yu, Brian Lester, Nan Du, Andrew M. Dai, and Quoc V. Le. "FINETUNED LANGUAGE MODELS ARE ZERO-SHOT LEARNERS" ICLR (2022).</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32912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F78B-8609-3792-BBC9-9F67185DF257}"/>
              </a:ext>
            </a:extLst>
          </p:cNvPr>
          <p:cNvSpPr>
            <a:spLocks noGrp="1"/>
          </p:cNvSpPr>
          <p:nvPr>
            <p:ph type="title"/>
          </p:nvPr>
        </p:nvSpPr>
        <p:spPr>
          <a:xfrm>
            <a:off x="838200" y="365125"/>
            <a:ext cx="10515600" cy="473075"/>
          </a:xfrm>
        </p:spPr>
        <p:txBody>
          <a:bodyPr>
            <a:noAutofit/>
          </a:bodyPr>
          <a:lstStyle/>
          <a:p>
            <a:r>
              <a:rPr lang="en-US" sz="2800" b="1">
                <a:latin typeface="Helvetica Neue"/>
              </a:rPr>
              <a:t>Language models are everywhere</a:t>
            </a:r>
          </a:p>
        </p:txBody>
      </p:sp>
      <p:pic>
        <p:nvPicPr>
          <p:cNvPr id="5" name="Content Placeholder 4" descr="Graphical user interface, application&#10;&#10;Description automatically generated">
            <a:extLst>
              <a:ext uri="{FF2B5EF4-FFF2-40B4-BE49-F238E27FC236}">
                <a16:creationId xmlns:a16="http://schemas.microsoft.com/office/drawing/2014/main" id="{B9B84407-696C-4821-6CE9-917EAEF6B2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348772"/>
            <a:ext cx="4514201" cy="2194528"/>
          </a:xfrm>
        </p:spPr>
      </p:pic>
      <p:pic>
        <p:nvPicPr>
          <p:cNvPr id="7" name="Picture 6" descr="Graphical user interface, text, application, email&#10;&#10;Description automatically generated">
            <a:extLst>
              <a:ext uri="{FF2B5EF4-FFF2-40B4-BE49-F238E27FC236}">
                <a16:creationId xmlns:a16="http://schemas.microsoft.com/office/drawing/2014/main" id="{8319512C-E1E8-95D1-3451-D0F49F9AD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636" y="3686789"/>
            <a:ext cx="3087328" cy="3063875"/>
          </a:xfrm>
          <a:prstGeom prst="rect">
            <a:avLst/>
          </a:prstGeom>
        </p:spPr>
      </p:pic>
      <p:sp>
        <p:nvSpPr>
          <p:cNvPr id="9" name="TextBox 8">
            <a:extLst>
              <a:ext uri="{FF2B5EF4-FFF2-40B4-BE49-F238E27FC236}">
                <a16:creationId xmlns:a16="http://schemas.microsoft.com/office/drawing/2014/main" id="{470E5C7F-023C-4087-1735-4D06C4B973E5}"/>
              </a:ext>
            </a:extLst>
          </p:cNvPr>
          <p:cNvSpPr txBox="1"/>
          <p:nvPr/>
        </p:nvSpPr>
        <p:spPr>
          <a:xfrm>
            <a:off x="0" y="2261370"/>
            <a:ext cx="1323975" cy="369332"/>
          </a:xfrm>
          <a:prstGeom prst="rect">
            <a:avLst/>
          </a:prstGeom>
          <a:noFill/>
        </p:spPr>
        <p:txBody>
          <a:bodyPr wrap="square">
            <a:spAutoFit/>
          </a:bodyPr>
          <a:lstStyle/>
          <a:p>
            <a:r>
              <a:rPr lang="en-US">
                <a:solidFill>
                  <a:srgbClr val="292929"/>
                </a:solidFill>
                <a:latin typeface="charter"/>
              </a:rPr>
              <a:t>Sentiment</a:t>
            </a:r>
            <a:endParaRPr lang="en-US" dirty="0">
              <a:solidFill>
                <a:srgbClr val="292929"/>
              </a:solidFill>
              <a:latin typeface="charter"/>
            </a:endParaRPr>
          </a:p>
        </p:txBody>
      </p:sp>
      <p:sp>
        <p:nvSpPr>
          <p:cNvPr id="10" name="TextBox 9">
            <a:extLst>
              <a:ext uri="{FF2B5EF4-FFF2-40B4-BE49-F238E27FC236}">
                <a16:creationId xmlns:a16="http://schemas.microsoft.com/office/drawing/2014/main" id="{92C2A399-4EBB-148E-98E1-57A01C2BBE03}"/>
              </a:ext>
            </a:extLst>
          </p:cNvPr>
          <p:cNvSpPr txBox="1"/>
          <p:nvPr/>
        </p:nvSpPr>
        <p:spPr>
          <a:xfrm>
            <a:off x="0" y="4895560"/>
            <a:ext cx="1323975" cy="646331"/>
          </a:xfrm>
          <a:prstGeom prst="rect">
            <a:avLst/>
          </a:prstGeom>
          <a:noFill/>
        </p:spPr>
        <p:txBody>
          <a:bodyPr wrap="square">
            <a:spAutoFit/>
          </a:bodyPr>
          <a:lstStyle/>
          <a:p>
            <a:r>
              <a:rPr lang="en-US">
                <a:solidFill>
                  <a:srgbClr val="292929"/>
                </a:solidFill>
                <a:latin typeface="charter"/>
              </a:rPr>
              <a:t>Question Answering</a:t>
            </a:r>
            <a:endParaRPr lang="en-US" dirty="0">
              <a:solidFill>
                <a:srgbClr val="292929"/>
              </a:solidFill>
              <a:latin typeface="charter"/>
            </a:endParaRPr>
          </a:p>
        </p:txBody>
      </p:sp>
      <p:pic>
        <p:nvPicPr>
          <p:cNvPr id="12" name="Picture 11">
            <a:extLst>
              <a:ext uri="{FF2B5EF4-FFF2-40B4-BE49-F238E27FC236}">
                <a16:creationId xmlns:a16="http://schemas.microsoft.com/office/drawing/2014/main" id="{367D1D3B-2313-DF3C-DD99-E303191D4B24}"/>
              </a:ext>
            </a:extLst>
          </p:cNvPr>
          <p:cNvPicPr>
            <a:picLocks noChangeAspect="1"/>
          </p:cNvPicPr>
          <p:nvPr/>
        </p:nvPicPr>
        <p:blipFill rotWithShape="1">
          <a:blip r:embed="rId4">
            <a:extLst>
              <a:ext uri="{28A0092B-C50C-407E-A947-70E740481C1C}">
                <a14:useLocalDpi xmlns:a14="http://schemas.microsoft.com/office/drawing/2010/main" val="0"/>
              </a:ext>
            </a:extLst>
          </a:blip>
          <a:srcRect r="64520"/>
          <a:stretch/>
        </p:blipFill>
        <p:spPr>
          <a:xfrm>
            <a:off x="7267575" y="1164923"/>
            <a:ext cx="1733550" cy="2562225"/>
          </a:xfrm>
          <a:prstGeom prst="rect">
            <a:avLst/>
          </a:prstGeom>
        </p:spPr>
      </p:pic>
      <p:sp>
        <p:nvSpPr>
          <p:cNvPr id="13" name="TextBox 12">
            <a:extLst>
              <a:ext uri="{FF2B5EF4-FFF2-40B4-BE49-F238E27FC236}">
                <a16:creationId xmlns:a16="http://schemas.microsoft.com/office/drawing/2014/main" id="{50ABF065-7BEE-3790-EBFF-7361A4987DFD}"/>
              </a:ext>
            </a:extLst>
          </p:cNvPr>
          <p:cNvSpPr txBox="1"/>
          <p:nvPr/>
        </p:nvSpPr>
        <p:spPr>
          <a:xfrm>
            <a:off x="5857875" y="2241114"/>
            <a:ext cx="1628775" cy="369332"/>
          </a:xfrm>
          <a:prstGeom prst="rect">
            <a:avLst/>
          </a:prstGeom>
          <a:noFill/>
        </p:spPr>
        <p:txBody>
          <a:bodyPr wrap="square">
            <a:spAutoFit/>
          </a:bodyPr>
          <a:lstStyle/>
          <a:p>
            <a:r>
              <a:rPr lang="en-US">
                <a:solidFill>
                  <a:srgbClr val="292929"/>
                </a:solidFill>
                <a:latin typeface="charter"/>
              </a:rPr>
              <a:t>Summarization</a:t>
            </a:r>
            <a:endParaRPr lang="en-US" dirty="0">
              <a:solidFill>
                <a:srgbClr val="292929"/>
              </a:solidFill>
              <a:latin typeface="charter"/>
            </a:endParaRPr>
          </a:p>
        </p:txBody>
      </p:sp>
      <p:pic>
        <p:nvPicPr>
          <p:cNvPr id="14" name="Picture 13">
            <a:extLst>
              <a:ext uri="{FF2B5EF4-FFF2-40B4-BE49-F238E27FC236}">
                <a16:creationId xmlns:a16="http://schemas.microsoft.com/office/drawing/2014/main" id="{725F8326-2AE8-E1E9-9575-627D72293FD7}"/>
              </a:ext>
            </a:extLst>
          </p:cNvPr>
          <p:cNvPicPr>
            <a:picLocks noChangeAspect="1"/>
          </p:cNvPicPr>
          <p:nvPr/>
        </p:nvPicPr>
        <p:blipFill rotWithShape="1">
          <a:blip r:embed="rId4">
            <a:extLst>
              <a:ext uri="{28A0092B-C50C-407E-A947-70E740481C1C}">
                <a14:useLocalDpi xmlns:a14="http://schemas.microsoft.com/office/drawing/2010/main" val="0"/>
              </a:ext>
            </a:extLst>
          </a:blip>
          <a:srcRect l="35883" r="-786"/>
          <a:stretch/>
        </p:blipFill>
        <p:spPr>
          <a:xfrm>
            <a:off x="9020823" y="1164923"/>
            <a:ext cx="3171177" cy="2562225"/>
          </a:xfrm>
          <a:prstGeom prst="rect">
            <a:avLst/>
          </a:prstGeom>
        </p:spPr>
      </p:pic>
      <p:sp>
        <p:nvSpPr>
          <p:cNvPr id="15" name="Oval 14">
            <a:extLst>
              <a:ext uri="{FF2B5EF4-FFF2-40B4-BE49-F238E27FC236}">
                <a16:creationId xmlns:a16="http://schemas.microsoft.com/office/drawing/2014/main" id="{1EF7E077-B052-FFF2-F9D3-254999EA80D7}"/>
              </a:ext>
            </a:extLst>
          </p:cNvPr>
          <p:cNvSpPr/>
          <p:nvPr/>
        </p:nvSpPr>
        <p:spPr>
          <a:xfrm>
            <a:off x="9267825" y="1348772"/>
            <a:ext cx="828675" cy="4730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D1E6F6-ECA5-A1E0-4B5B-656D6E7284DF}"/>
              </a:ext>
            </a:extLst>
          </p:cNvPr>
          <p:cNvSpPr/>
          <p:nvPr/>
        </p:nvSpPr>
        <p:spPr>
          <a:xfrm>
            <a:off x="9267824" y="2610446"/>
            <a:ext cx="828675" cy="4730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graphical user interface&#10;&#10;Description automatically generated">
            <a:extLst>
              <a:ext uri="{FF2B5EF4-FFF2-40B4-BE49-F238E27FC236}">
                <a16:creationId xmlns:a16="http://schemas.microsoft.com/office/drawing/2014/main" id="{7867B0CC-1794-EC7D-6F08-B520CAED4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7575" y="4347187"/>
            <a:ext cx="4576689" cy="1743075"/>
          </a:xfrm>
          <a:prstGeom prst="rect">
            <a:avLst/>
          </a:prstGeom>
        </p:spPr>
      </p:pic>
      <p:sp>
        <p:nvSpPr>
          <p:cNvPr id="19" name="TextBox 18">
            <a:extLst>
              <a:ext uri="{FF2B5EF4-FFF2-40B4-BE49-F238E27FC236}">
                <a16:creationId xmlns:a16="http://schemas.microsoft.com/office/drawing/2014/main" id="{3E0E76A8-8C7F-8C73-E240-279A2465221A}"/>
              </a:ext>
            </a:extLst>
          </p:cNvPr>
          <p:cNvSpPr txBox="1"/>
          <p:nvPr/>
        </p:nvSpPr>
        <p:spPr>
          <a:xfrm>
            <a:off x="6010274" y="4895560"/>
            <a:ext cx="1323975" cy="646331"/>
          </a:xfrm>
          <a:prstGeom prst="rect">
            <a:avLst/>
          </a:prstGeom>
          <a:noFill/>
        </p:spPr>
        <p:txBody>
          <a:bodyPr wrap="square">
            <a:spAutoFit/>
          </a:bodyPr>
          <a:lstStyle/>
          <a:p>
            <a:r>
              <a:rPr lang="en-US">
                <a:solidFill>
                  <a:srgbClr val="292929"/>
                </a:solidFill>
                <a:latin typeface="charter"/>
              </a:rPr>
              <a:t>Coreference Resolution</a:t>
            </a:r>
            <a:endParaRPr lang="en-US" dirty="0">
              <a:solidFill>
                <a:srgbClr val="292929"/>
              </a:solidFill>
              <a:latin typeface="charter"/>
            </a:endParaRPr>
          </a:p>
        </p:txBody>
      </p:sp>
    </p:spTree>
    <p:extLst>
      <p:ext uri="{BB962C8B-B14F-4D97-AF65-F5344CB8AC3E}">
        <p14:creationId xmlns:p14="http://schemas.microsoft.com/office/powerpoint/2010/main" val="16254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5" grpId="0" animBg="1"/>
      <p:bldP spid="16"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3886-6677-9D15-B982-A69A1DA77700}"/>
              </a:ext>
            </a:extLst>
          </p:cNvPr>
          <p:cNvSpPr>
            <a:spLocks noGrp="1"/>
          </p:cNvSpPr>
          <p:nvPr>
            <p:ph type="title"/>
          </p:nvPr>
        </p:nvSpPr>
        <p:spPr>
          <a:xfrm>
            <a:off x="630936" y="502920"/>
            <a:ext cx="3419856" cy="1463040"/>
          </a:xfrm>
        </p:spPr>
        <p:txBody>
          <a:bodyPr anchor="ctr">
            <a:normAutofit fontScale="90000"/>
          </a:bodyPr>
          <a:lstStyle/>
          <a:p>
            <a:r>
              <a:rPr lang="en-US" sz="2800" b="1">
                <a:latin typeface="Helvetica Neue"/>
              </a:rPr>
              <a:t>Multiple Instruction Templates for Each NLP Task</a:t>
            </a:r>
          </a:p>
        </p:txBody>
      </p:sp>
      <p:sp>
        <p:nvSpPr>
          <p:cNvPr id="3" name="Content Placeholder 2">
            <a:extLst>
              <a:ext uri="{FF2B5EF4-FFF2-40B4-BE49-F238E27FC236}">
                <a16:creationId xmlns:a16="http://schemas.microsoft.com/office/drawing/2014/main" id="{870DA5B6-0A88-D848-ADDF-37553D54D8CD}"/>
              </a:ext>
            </a:extLst>
          </p:cNvPr>
          <p:cNvSpPr>
            <a:spLocks noGrp="1"/>
          </p:cNvSpPr>
          <p:nvPr>
            <p:ph idx="1"/>
          </p:nvPr>
        </p:nvSpPr>
        <p:spPr>
          <a:xfrm>
            <a:off x="4654295" y="294968"/>
            <a:ext cx="7114918" cy="1838632"/>
          </a:xfrm>
        </p:spPr>
        <p:txBody>
          <a:bodyPr anchor="ctr">
            <a:normAutofit/>
          </a:bodyPr>
          <a:lstStyle/>
          <a:p>
            <a:r>
              <a:rPr lang="en-US" sz="1400"/>
              <a:t>Manually compose ten unique templates that use natural language instructions to describe the task for that dataset.</a:t>
            </a:r>
          </a:p>
          <a:p>
            <a:pPr lvl="1"/>
            <a:r>
              <a:rPr lang="en-US" sz="1400"/>
              <a:t>most of the ten templates describe the original task</a:t>
            </a:r>
          </a:p>
          <a:p>
            <a:pPr lvl="1"/>
            <a:r>
              <a:rPr lang="en-US" sz="1400"/>
              <a:t>to increase diversity, for each dataset, up to three templates that “turned the task around”</a:t>
            </a:r>
          </a:p>
          <a:p>
            <a:pPr lvl="1"/>
            <a:r>
              <a:rPr lang="en-US" sz="1400"/>
              <a:t>e.g., for sentiment classification, summarization task related template by asking to generate a movie review</a:t>
            </a:r>
          </a:p>
        </p:txBody>
      </p:sp>
      <p:pic>
        <p:nvPicPr>
          <p:cNvPr id="5" name="Picture 4" descr="Diagram, text&#10;&#10;Description automatically generated">
            <a:extLst>
              <a:ext uri="{FF2B5EF4-FFF2-40B4-BE49-F238E27FC236}">
                <a16:creationId xmlns:a16="http://schemas.microsoft.com/office/drawing/2014/main" id="{680D7D9B-A113-8B7D-47E9-F29F7E159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482799"/>
            <a:ext cx="10917936" cy="3575625"/>
          </a:xfrm>
          <a:prstGeom prst="rect">
            <a:avLst/>
          </a:prstGeom>
        </p:spPr>
      </p:pic>
      <p:sp>
        <p:nvSpPr>
          <p:cNvPr id="4" name="Google Shape;344;p36">
            <a:extLst>
              <a:ext uri="{FF2B5EF4-FFF2-40B4-BE49-F238E27FC236}">
                <a16:creationId xmlns:a16="http://schemas.microsoft.com/office/drawing/2014/main" id="{0B8AF1AD-5A09-0BC6-44F2-9FBC06792F97}"/>
              </a:ext>
            </a:extLst>
          </p:cNvPr>
          <p:cNvSpPr txBox="1">
            <a:spLocks/>
          </p:cNvSpPr>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3"/>
              </a:rPr>
              <a:t>Jason Wei,  Maarten Bosma, Vincent Y. Zhao, Kelvin Guu, Adams Wei Yu, Brian Lester, Nan Du, Andrew M. Dai, and Quoc V. Le. "FINETUNED LANGUAGE MODELS ARE ZERO-SHOT LEARNERS" ICLR (2022).</a:t>
            </a:r>
            <a:endParaRPr lang="en-US"/>
          </a:p>
          <a:p>
            <a:pPr marL="0" indent="0">
              <a:spcBef>
                <a:spcPts val="1067"/>
              </a:spcBef>
              <a:buClr>
                <a:schemeClr val="dk1"/>
              </a:buClr>
              <a:buSzPct val="100000"/>
              <a:buFont typeface="Arial" panose="020B0604020202020204" pitchFamily="34" charset="0"/>
              <a:buNone/>
            </a:pPr>
            <a:endParaRPr lang="en-US"/>
          </a:p>
        </p:txBody>
      </p:sp>
    </p:spTree>
    <p:extLst>
      <p:ext uri="{BB962C8B-B14F-4D97-AF65-F5344CB8AC3E}">
        <p14:creationId xmlns:p14="http://schemas.microsoft.com/office/powerpoint/2010/main" val="36764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89979EA5-068F-326A-6D3C-5397A27264A6}"/>
            </a:ext>
          </a:extLst>
        </p:cNvPr>
        <p:cNvGrpSpPr/>
        <p:nvPr/>
      </p:nvGrpSpPr>
      <p:grpSpPr>
        <a:xfrm>
          <a:off x="0" y="0"/>
          <a:ext cx="0" cy="0"/>
          <a:chOff x="0" y="0"/>
          <a:chExt cx="0" cy="0"/>
        </a:xfrm>
      </p:grpSpPr>
      <p:sp>
        <p:nvSpPr>
          <p:cNvPr id="343" name="Google Shape;343;p36">
            <a:extLst>
              <a:ext uri="{FF2B5EF4-FFF2-40B4-BE49-F238E27FC236}">
                <a16:creationId xmlns:a16="http://schemas.microsoft.com/office/drawing/2014/main" id="{E2DA0FCF-197A-DB7A-4214-0BDD7DF164A3}"/>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61</a:t>
            </a:fld>
            <a:endParaRPr/>
          </a:p>
        </p:txBody>
      </p:sp>
      <p:sp>
        <p:nvSpPr>
          <p:cNvPr id="344" name="Google Shape;344;p36">
            <a:extLst>
              <a:ext uri="{FF2B5EF4-FFF2-40B4-BE49-F238E27FC236}">
                <a16:creationId xmlns:a16="http://schemas.microsoft.com/office/drawing/2014/main" id="{21A4A39D-2B14-3865-DB56-1F4A68B3810A}"/>
              </a:ext>
            </a:extLst>
          </p:cNvPr>
          <p:cNvSpPr txBox="1">
            <a:spLocks noGrp="1"/>
          </p:cNvSpPr>
          <p:nvPr>
            <p:ph type="body" idx="4294967295"/>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a:solidFill>
                  <a:srgbClr val="222222"/>
                </a:solidFill>
                <a:latin typeface="Arial"/>
                <a:ea typeface="Arial"/>
                <a:cs typeface="Arial"/>
                <a:sym typeface="Arial"/>
                <a:hlinkClick r:id="rId3"/>
              </a:rPr>
              <a:t>Nuo Chen. "Is Bigger and Deeper Always Better? Probing LLaMA Across Scales and Layers" Arxiv (2023).</a:t>
            </a:r>
            <a:endParaRPr/>
          </a:p>
          <a:p>
            <a:pPr marL="0" indent="0">
              <a:spcBef>
                <a:spcPts val="1067"/>
              </a:spcBef>
              <a:buClr>
                <a:schemeClr val="dk1"/>
              </a:buClr>
              <a:buSzPct val="100000"/>
              <a:buNone/>
            </a:pPr>
            <a:endParaRPr/>
          </a:p>
        </p:txBody>
      </p:sp>
      <p:sp>
        <p:nvSpPr>
          <p:cNvPr id="347" name="Google Shape;347;p36">
            <a:extLst>
              <a:ext uri="{FF2B5EF4-FFF2-40B4-BE49-F238E27FC236}">
                <a16:creationId xmlns:a16="http://schemas.microsoft.com/office/drawing/2014/main" id="{C9227325-4B3B-5601-EE88-2E99346657EC}"/>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US" sz="2800" b="1">
                <a:latin typeface="Helvetica Neue"/>
              </a:rPr>
              <a:t>Probing of large language models</a:t>
            </a:r>
          </a:p>
        </p:txBody>
      </p:sp>
      <p:sp>
        <p:nvSpPr>
          <p:cNvPr id="10" name="Rectangle 9">
            <a:extLst>
              <a:ext uri="{FF2B5EF4-FFF2-40B4-BE49-F238E27FC236}">
                <a16:creationId xmlns:a16="http://schemas.microsoft.com/office/drawing/2014/main" id="{28690E1A-1433-7B48-491F-EA270EDEF9BA}"/>
              </a:ext>
            </a:extLst>
          </p:cNvPr>
          <p:cNvSpPr/>
          <p:nvPr/>
        </p:nvSpPr>
        <p:spPr>
          <a:xfrm>
            <a:off x="54105" y="2541820"/>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0E8AF8-C390-64A6-0250-07BA1E0FE9B3}"/>
              </a:ext>
            </a:extLst>
          </p:cNvPr>
          <p:cNvSpPr/>
          <p:nvPr/>
        </p:nvSpPr>
        <p:spPr>
          <a:xfrm>
            <a:off x="8692656" y="168011"/>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27047C-7C1B-87AD-476B-F3861ABA8592}"/>
              </a:ext>
            </a:extLst>
          </p:cNvPr>
          <p:cNvSpPr/>
          <p:nvPr/>
        </p:nvSpPr>
        <p:spPr>
          <a:xfrm>
            <a:off x="8745681" y="322638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6CEEED-B751-0499-6EAE-E567FF3F0218}"/>
              </a:ext>
            </a:extLst>
          </p:cNvPr>
          <p:cNvSpPr/>
          <p:nvPr/>
        </p:nvSpPr>
        <p:spPr>
          <a:xfrm>
            <a:off x="4949643" y="4772795"/>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8DE8C9B-BCE4-816B-3262-DB5F546DDDB0}"/>
              </a:ext>
            </a:extLst>
          </p:cNvPr>
          <p:cNvSpPr/>
          <p:nvPr/>
        </p:nvSpPr>
        <p:spPr>
          <a:xfrm>
            <a:off x="2318533" y="478481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49;p36">
            <a:extLst>
              <a:ext uri="{FF2B5EF4-FFF2-40B4-BE49-F238E27FC236}">
                <a16:creationId xmlns:a16="http://schemas.microsoft.com/office/drawing/2014/main" id="{2D054B09-8FAD-83D4-7300-84887AF493A1}"/>
              </a:ext>
            </a:extLst>
          </p:cNvPr>
          <p:cNvSpPr txBox="1"/>
          <p:nvPr/>
        </p:nvSpPr>
        <p:spPr>
          <a:xfrm>
            <a:off x="173025" y="1318208"/>
            <a:ext cx="4714739" cy="1908174"/>
          </a:xfrm>
          <a:prstGeom prst="rect">
            <a:avLst/>
          </a:prstGeom>
          <a:solidFill>
            <a:srgbClr val="FFF2CC"/>
          </a:solidFill>
          <a:ln>
            <a:noFill/>
          </a:ln>
        </p:spPr>
        <p:txBody>
          <a:bodyPr spcFirstLastPara="1" wrap="square" lIns="121900" tIns="121900" rIns="121900" bIns="121900" anchor="t" anchorCtr="0">
            <a:spAutoFit/>
          </a:bodyPr>
          <a:lstStyle/>
          <a:p>
            <a:r>
              <a:rPr lang="en-US" b="1"/>
              <a:t>Calculation</a:t>
            </a:r>
            <a:endParaRPr lang="en-US"/>
          </a:p>
          <a:p>
            <a:r>
              <a:rPr lang="en-US" b="1"/>
              <a:t>Math problem solving (MPS)</a:t>
            </a:r>
            <a:endParaRPr lang="en-US"/>
          </a:p>
          <a:p>
            <a:r>
              <a:rPr lang="en-US" b="1"/>
              <a:t>Logical reasoning</a:t>
            </a:r>
            <a:endParaRPr lang="en-US"/>
          </a:p>
          <a:p>
            <a:r>
              <a:rPr lang="en-US" b="1"/>
              <a:t>Truthfulness</a:t>
            </a:r>
            <a:endParaRPr lang="en-US"/>
          </a:p>
          <a:p>
            <a:r>
              <a:rPr lang="en-US" b="1"/>
              <a:t>Factual knowledge detection</a:t>
            </a:r>
            <a:endParaRPr lang="en-US"/>
          </a:p>
          <a:p>
            <a:r>
              <a:rPr lang="en-US" b="1"/>
              <a:t>Cross-lingual Reasoning</a:t>
            </a:r>
            <a:endParaRPr lang="en-US"/>
          </a:p>
        </p:txBody>
      </p:sp>
      <p:pic>
        <p:nvPicPr>
          <p:cNvPr id="5" name="Picture 4" descr="A screenshot of a math test&#10;&#10;Description automatically generated">
            <a:extLst>
              <a:ext uri="{FF2B5EF4-FFF2-40B4-BE49-F238E27FC236}">
                <a16:creationId xmlns:a16="http://schemas.microsoft.com/office/drawing/2014/main" id="{4B9937B0-3EB9-93B2-9EDC-602D5677A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1505" y="1005559"/>
            <a:ext cx="6841607" cy="3933348"/>
          </a:xfrm>
          <a:prstGeom prst="rect">
            <a:avLst/>
          </a:prstGeom>
        </p:spPr>
      </p:pic>
      <p:sp>
        <p:nvSpPr>
          <p:cNvPr id="6" name="Google Shape;349;p36">
            <a:extLst>
              <a:ext uri="{FF2B5EF4-FFF2-40B4-BE49-F238E27FC236}">
                <a16:creationId xmlns:a16="http://schemas.microsoft.com/office/drawing/2014/main" id="{4BFB7B3C-3452-0A85-55AF-E51C7271ED62}"/>
              </a:ext>
            </a:extLst>
          </p:cNvPr>
          <p:cNvSpPr txBox="1"/>
          <p:nvPr/>
        </p:nvSpPr>
        <p:spPr>
          <a:xfrm>
            <a:off x="173024" y="3363145"/>
            <a:ext cx="4714739" cy="3016170"/>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The contextual information progresses through middle-top layers, leading to an increase in highorder capacities. </a:t>
            </a:r>
          </a:p>
          <a:p>
            <a:pPr marL="285750" indent="-285750">
              <a:buFont typeface="Arial" panose="020B0604020202020204" pitchFamily="34" charset="0"/>
              <a:buChar char="•"/>
            </a:pPr>
            <a:r>
              <a:rPr lang="en-US"/>
              <a:t>Lower layers of LLMs contain multilingual features and reasoning abilities while has hardly computational abilities and real-world knowledge.</a:t>
            </a:r>
          </a:p>
          <a:p>
            <a:pPr marL="285750" indent="-285750">
              <a:buFont typeface="Arial" panose="020B0604020202020204" pitchFamily="34" charset="0"/>
              <a:buChar char="•"/>
            </a:pPr>
            <a:r>
              <a:rPr lang="en-US"/>
              <a:t>The abstract thinking and cognitive abilities of LLMs are consistently present across all layers.</a:t>
            </a:r>
          </a:p>
        </p:txBody>
      </p:sp>
    </p:spTree>
    <p:extLst>
      <p:ext uri="{BB962C8B-B14F-4D97-AF65-F5344CB8AC3E}">
        <p14:creationId xmlns:p14="http://schemas.microsoft.com/office/powerpoint/2010/main" val="8927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85143700-D514-87CF-4452-7FBE62B88F7F}"/>
            </a:ext>
          </a:extLst>
        </p:cNvPr>
        <p:cNvGrpSpPr/>
        <p:nvPr/>
      </p:nvGrpSpPr>
      <p:grpSpPr>
        <a:xfrm>
          <a:off x="0" y="0"/>
          <a:ext cx="0" cy="0"/>
          <a:chOff x="0" y="0"/>
          <a:chExt cx="0" cy="0"/>
        </a:xfrm>
      </p:grpSpPr>
      <p:sp>
        <p:nvSpPr>
          <p:cNvPr id="343" name="Google Shape;343;p36">
            <a:extLst>
              <a:ext uri="{FF2B5EF4-FFF2-40B4-BE49-F238E27FC236}">
                <a16:creationId xmlns:a16="http://schemas.microsoft.com/office/drawing/2014/main" id="{235E1D49-748D-3AAB-0F0B-DDE7A5098478}"/>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62</a:t>
            </a:fld>
            <a:endParaRPr/>
          </a:p>
        </p:txBody>
      </p:sp>
      <p:sp>
        <p:nvSpPr>
          <p:cNvPr id="344" name="Google Shape;344;p36">
            <a:extLst>
              <a:ext uri="{FF2B5EF4-FFF2-40B4-BE49-F238E27FC236}">
                <a16:creationId xmlns:a16="http://schemas.microsoft.com/office/drawing/2014/main" id="{1AA3E900-D9F3-6C45-A585-F83B49F5322E}"/>
              </a:ext>
            </a:extLst>
          </p:cNvPr>
          <p:cNvSpPr txBox="1">
            <a:spLocks noGrp="1"/>
          </p:cNvSpPr>
          <p:nvPr>
            <p:ph type="body" idx="4294967295"/>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a:solidFill>
                  <a:srgbClr val="222222"/>
                </a:solidFill>
                <a:latin typeface="Arial"/>
                <a:ea typeface="Arial"/>
                <a:cs typeface="Arial"/>
                <a:sym typeface="Arial"/>
                <a:hlinkClick r:id="rId3"/>
              </a:rPr>
              <a:t>Khai Loong Aw, Syrielle Montariol, Badr AlKhamissi, Martin Schrimpf, Antoine Bosselut. "INSTRUCTION-TUNING ALIGNS LLMS TO THE HUMAN BRAIN" Arxiv (2023).</a:t>
            </a:r>
            <a:endParaRPr/>
          </a:p>
          <a:p>
            <a:pPr marL="0" indent="0">
              <a:spcBef>
                <a:spcPts val="1067"/>
              </a:spcBef>
              <a:buClr>
                <a:schemeClr val="dk1"/>
              </a:buClr>
              <a:buSzPct val="100000"/>
              <a:buNone/>
            </a:pPr>
            <a:endParaRPr/>
          </a:p>
        </p:txBody>
      </p:sp>
      <p:sp>
        <p:nvSpPr>
          <p:cNvPr id="347" name="Google Shape;347;p36">
            <a:extLst>
              <a:ext uri="{FF2B5EF4-FFF2-40B4-BE49-F238E27FC236}">
                <a16:creationId xmlns:a16="http://schemas.microsoft.com/office/drawing/2014/main" id="{C53A78E9-4334-264B-1A31-556EF44146AC}"/>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US" sz="2800" b="1">
                <a:latin typeface="Helvetica Neue"/>
              </a:rPr>
              <a:t>INSTRUCTION-TUNING ALIGNS LLMS TO THE</a:t>
            </a:r>
            <a:br>
              <a:rPr lang="en-US" sz="2800" b="1">
                <a:latin typeface="Helvetica Neue"/>
              </a:rPr>
            </a:br>
            <a:r>
              <a:rPr lang="en-US" sz="2800" b="1">
                <a:latin typeface="Helvetica Neue"/>
              </a:rPr>
              <a:t>HUMAN BRAIN</a:t>
            </a:r>
          </a:p>
        </p:txBody>
      </p:sp>
      <p:sp>
        <p:nvSpPr>
          <p:cNvPr id="348" name="Google Shape;348;p36">
            <a:extLst>
              <a:ext uri="{FF2B5EF4-FFF2-40B4-BE49-F238E27FC236}">
                <a16:creationId xmlns:a16="http://schemas.microsoft.com/office/drawing/2014/main" id="{B72020D6-B64B-8A9D-19EB-7B1E85A516CD}"/>
              </a:ext>
            </a:extLst>
          </p:cNvPr>
          <p:cNvSpPr txBox="1"/>
          <p:nvPr/>
        </p:nvSpPr>
        <p:spPr>
          <a:xfrm>
            <a:off x="38094" y="952401"/>
            <a:ext cx="7240161" cy="1743514"/>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a:solidFill>
                  <a:schemeClr val="dk1"/>
                </a:solidFill>
                <a:latin typeface="Calibri"/>
                <a:ea typeface="Calibri"/>
                <a:cs typeface="Calibri"/>
                <a:sym typeface="Calibri"/>
              </a:rPr>
              <a:t>Stimuli: passages, narratives</a:t>
            </a:r>
            <a:endParaRPr>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a:solidFill>
                  <a:schemeClr val="dk1"/>
                </a:solidFill>
                <a:latin typeface="Calibri"/>
                <a:ea typeface="Calibri"/>
                <a:cs typeface="Calibri"/>
                <a:sym typeface="Calibri"/>
              </a:rPr>
              <a:t>Stimulus representation: Instruction-tuned NLP models</a:t>
            </a:r>
            <a:endParaRPr>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a:solidFill>
                  <a:schemeClr val="dk1"/>
                </a:solidFill>
                <a:latin typeface="Calibri"/>
                <a:ea typeface="Calibri"/>
                <a:cs typeface="Calibri"/>
                <a:sym typeface="Calibri"/>
              </a:rPr>
              <a:t>Brain recording &amp; modality: fMRI, reading and listening of different stimuli</a:t>
            </a:r>
            <a:endParaRPr/>
          </a:p>
        </p:txBody>
      </p:sp>
      <p:pic>
        <p:nvPicPr>
          <p:cNvPr id="4" name="Picture 3" descr="A diagram of a human brain&#10;&#10;Description automatically generated">
            <a:extLst>
              <a:ext uri="{FF2B5EF4-FFF2-40B4-BE49-F238E27FC236}">
                <a16:creationId xmlns:a16="http://schemas.microsoft.com/office/drawing/2014/main" id="{8211C3BA-C132-43FC-70D3-11AD2C418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48" y="2432200"/>
            <a:ext cx="7009251" cy="2284454"/>
          </a:xfrm>
          <a:prstGeom prst="rect">
            <a:avLst/>
          </a:prstGeom>
        </p:spPr>
      </p:pic>
      <p:sp>
        <p:nvSpPr>
          <p:cNvPr id="10" name="Rectangle 9">
            <a:extLst>
              <a:ext uri="{FF2B5EF4-FFF2-40B4-BE49-F238E27FC236}">
                <a16:creationId xmlns:a16="http://schemas.microsoft.com/office/drawing/2014/main" id="{FA22F796-3E1E-77E6-2BBD-5050DED173DA}"/>
              </a:ext>
            </a:extLst>
          </p:cNvPr>
          <p:cNvSpPr/>
          <p:nvPr/>
        </p:nvSpPr>
        <p:spPr>
          <a:xfrm>
            <a:off x="54105" y="2541820"/>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graph&#10;&#10;Description automatically generated">
            <a:extLst>
              <a:ext uri="{FF2B5EF4-FFF2-40B4-BE49-F238E27FC236}">
                <a16:creationId xmlns:a16="http://schemas.microsoft.com/office/drawing/2014/main" id="{92CC7481-010F-50F1-F622-9C25DD5475A2}"/>
              </a:ext>
            </a:extLst>
          </p:cNvPr>
          <p:cNvPicPr>
            <a:picLocks noChangeAspect="1"/>
          </p:cNvPicPr>
          <p:nvPr/>
        </p:nvPicPr>
        <p:blipFill rotWithShape="1">
          <a:blip r:embed="rId5">
            <a:extLst>
              <a:ext uri="{28A0092B-C50C-407E-A947-70E740481C1C}">
                <a14:useLocalDpi xmlns:a14="http://schemas.microsoft.com/office/drawing/2010/main" val="0"/>
              </a:ext>
            </a:extLst>
          </a:blip>
          <a:srcRect r="64375"/>
          <a:stretch/>
        </p:blipFill>
        <p:spPr>
          <a:xfrm>
            <a:off x="8745681" y="144496"/>
            <a:ext cx="2929082" cy="3023578"/>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CC8A07FD-4153-06B2-4957-9F92616B2B62}"/>
              </a:ext>
            </a:extLst>
          </p:cNvPr>
          <p:cNvPicPr>
            <a:picLocks noChangeAspect="1"/>
          </p:cNvPicPr>
          <p:nvPr/>
        </p:nvPicPr>
        <p:blipFill rotWithShape="1">
          <a:blip r:embed="rId5">
            <a:extLst>
              <a:ext uri="{28A0092B-C50C-407E-A947-70E740481C1C}">
                <a14:useLocalDpi xmlns:a14="http://schemas.microsoft.com/office/drawing/2010/main" val="0"/>
              </a:ext>
            </a:extLst>
          </a:blip>
          <a:srcRect l="36866" r="25597"/>
          <a:stretch/>
        </p:blipFill>
        <p:spPr>
          <a:xfrm>
            <a:off x="8648936" y="3208072"/>
            <a:ext cx="3352528" cy="3284505"/>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60F74A04-0242-5A90-1569-533F9B38EAFD}"/>
              </a:ext>
            </a:extLst>
          </p:cNvPr>
          <p:cNvPicPr>
            <a:picLocks noChangeAspect="1"/>
          </p:cNvPicPr>
          <p:nvPr/>
        </p:nvPicPr>
        <p:blipFill rotWithShape="1">
          <a:blip r:embed="rId5">
            <a:extLst>
              <a:ext uri="{28A0092B-C50C-407E-A947-70E740481C1C}">
                <a14:useLocalDpi xmlns:a14="http://schemas.microsoft.com/office/drawing/2010/main" val="0"/>
              </a:ext>
            </a:extLst>
          </a:blip>
          <a:srcRect l="74772" t="49814"/>
          <a:stretch/>
        </p:blipFill>
        <p:spPr>
          <a:xfrm>
            <a:off x="5218546" y="4884217"/>
            <a:ext cx="2253213" cy="1648358"/>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F0FE4858-DDDB-8C44-0B1F-B6CF8F1929A3}"/>
              </a:ext>
            </a:extLst>
          </p:cNvPr>
          <p:cNvPicPr>
            <a:picLocks noChangeAspect="1"/>
          </p:cNvPicPr>
          <p:nvPr/>
        </p:nvPicPr>
        <p:blipFill rotWithShape="1">
          <a:blip r:embed="rId5">
            <a:extLst>
              <a:ext uri="{28A0092B-C50C-407E-A947-70E740481C1C}">
                <a14:useLocalDpi xmlns:a14="http://schemas.microsoft.com/office/drawing/2010/main" val="0"/>
              </a:ext>
            </a:extLst>
          </a:blip>
          <a:srcRect l="74772" b="50186"/>
          <a:stretch/>
        </p:blipFill>
        <p:spPr>
          <a:xfrm>
            <a:off x="2531566" y="4843120"/>
            <a:ext cx="2253213" cy="1636147"/>
          </a:xfrm>
          <a:prstGeom prst="rect">
            <a:avLst/>
          </a:prstGeom>
        </p:spPr>
      </p:pic>
      <p:sp>
        <p:nvSpPr>
          <p:cNvPr id="17" name="Rectangle 16">
            <a:extLst>
              <a:ext uri="{FF2B5EF4-FFF2-40B4-BE49-F238E27FC236}">
                <a16:creationId xmlns:a16="http://schemas.microsoft.com/office/drawing/2014/main" id="{B7931E08-4353-D133-439F-A0752FDC60A7}"/>
              </a:ext>
            </a:extLst>
          </p:cNvPr>
          <p:cNvSpPr/>
          <p:nvPr/>
        </p:nvSpPr>
        <p:spPr>
          <a:xfrm>
            <a:off x="8692656" y="168011"/>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7DF01E-9004-7BB6-0D4F-114750D6BDE6}"/>
              </a:ext>
            </a:extLst>
          </p:cNvPr>
          <p:cNvSpPr/>
          <p:nvPr/>
        </p:nvSpPr>
        <p:spPr>
          <a:xfrm>
            <a:off x="8745681" y="322638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E2FC5E-F23F-BDED-FD28-BA0AD6CD87E0}"/>
              </a:ext>
            </a:extLst>
          </p:cNvPr>
          <p:cNvSpPr/>
          <p:nvPr/>
        </p:nvSpPr>
        <p:spPr>
          <a:xfrm>
            <a:off x="4949643" y="4772795"/>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551838-E440-A0FF-A725-5BD17B1D0738}"/>
              </a:ext>
            </a:extLst>
          </p:cNvPr>
          <p:cNvSpPr/>
          <p:nvPr/>
        </p:nvSpPr>
        <p:spPr>
          <a:xfrm>
            <a:off x="2318533" y="478481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5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C7542DB5-20F2-9734-7E1C-9C2946D71C4C}"/>
            </a:ext>
          </a:extLst>
        </p:cNvPr>
        <p:cNvGrpSpPr/>
        <p:nvPr/>
      </p:nvGrpSpPr>
      <p:grpSpPr>
        <a:xfrm>
          <a:off x="0" y="0"/>
          <a:ext cx="0" cy="0"/>
          <a:chOff x="0" y="0"/>
          <a:chExt cx="0" cy="0"/>
        </a:xfrm>
      </p:grpSpPr>
      <p:sp>
        <p:nvSpPr>
          <p:cNvPr id="343" name="Google Shape;343;p36">
            <a:extLst>
              <a:ext uri="{FF2B5EF4-FFF2-40B4-BE49-F238E27FC236}">
                <a16:creationId xmlns:a16="http://schemas.microsoft.com/office/drawing/2014/main" id="{7D791675-846A-54A3-6EF1-805E2288ABD3}"/>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63</a:t>
            </a:fld>
            <a:endParaRPr/>
          </a:p>
        </p:txBody>
      </p:sp>
      <p:sp>
        <p:nvSpPr>
          <p:cNvPr id="344" name="Google Shape;344;p36">
            <a:extLst>
              <a:ext uri="{FF2B5EF4-FFF2-40B4-BE49-F238E27FC236}">
                <a16:creationId xmlns:a16="http://schemas.microsoft.com/office/drawing/2014/main" id="{96AE2C02-63D6-30FC-6093-203CC6E699BD}"/>
              </a:ext>
            </a:extLst>
          </p:cNvPr>
          <p:cNvSpPr txBox="1">
            <a:spLocks noGrp="1"/>
          </p:cNvSpPr>
          <p:nvPr>
            <p:ph type="body" idx="4294967295"/>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a:solidFill>
                  <a:srgbClr val="222222"/>
                </a:solidFill>
                <a:latin typeface="Arial"/>
                <a:ea typeface="Arial"/>
                <a:cs typeface="Arial"/>
                <a:sym typeface="Arial"/>
                <a:hlinkClick r:id="rId3"/>
              </a:rPr>
              <a:t>Kaijie Zhu. "PromptBench: Towards Evaluating the Robustness of Large Language Models on Adversarial Prompts" Arxiv (2023).</a:t>
            </a:r>
            <a:endParaRPr/>
          </a:p>
          <a:p>
            <a:pPr marL="0" indent="0">
              <a:spcBef>
                <a:spcPts val="1067"/>
              </a:spcBef>
              <a:buClr>
                <a:schemeClr val="dk1"/>
              </a:buClr>
              <a:buSzPct val="100000"/>
              <a:buNone/>
            </a:pPr>
            <a:endParaRPr/>
          </a:p>
        </p:txBody>
      </p:sp>
      <p:sp>
        <p:nvSpPr>
          <p:cNvPr id="347" name="Google Shape;347;p36">
            <a:extLst>
              <a:ext uri="{FF2B5EF4-FFF2-40B4-BE49-F238E27FC236}">
                <a16:creationId xmlns:a16="http://schemas.microsoft.com/office/drawing/2014/main" id="{9022E0DA-5641-5B11-3141-E5A6645669B2}"/>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US" sz="2800" b="1">
                <a:latin typeface="Helvetica Neue"/>
              </a:rPr>
              <a:t>PromptBench</a:t>
            </a:r>
          </a:p>
        </p:txBody>
      </p:sp>
      <p:sp>
        <p:nvSpPr>
          <p:cNvPr id="10" name="Rectangle 9">
            <a:extLst>
              <a:ext uri="{FF2B5EF4-FFF2-40B4-BE49-F238E27FC236}">
                <a16:creationId xmlns:a16="http://schemas.microsoft.com/office/drawing/2014/main" id="{94FCF271-2260-136A-3306-C768C1C31F95}"/>
              </a:ext>
            </a:extLst>
          </p:cNvPr>
          <p:cNvSpPr/>
          <p:nvPr/>
        </p:nvSpPr>
        <p:spPr>
          <a:xfrm>
            <a:off x="54105" y="2541820"/>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011238-79A2-D6DF-858E-469927B292B7}"/>
              </a:ext>
            </a:extLst>
          </p:cNvPr>
          <p:cNvSpPr/>
          <p:nvPr/>
        </p:nvSpPr>
        <p:spPr>
          <a:xfrm>
            <a:off x="8692656" y="168011"/>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4857F1-E2FB-8669-8D6A-F01901028E0C}"/>
              </a:ext>
            </a:extLst>
          </p:cNvPr>
          <p:cNvSpPr/>
          <p:nvPr/>
        </p:nvSpPr>
        <p:spPr>
          <a:xfrm>
            <a:off x="8745681" y="322638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3EDB21-D6EE-7419-D7ED-AA4B1426F61C}"/>
              </a:ext>
            </a:extLst>
          </p:cNvPr>
          <p:cNvSpPr/>
          <p:nvPr/>
        </p:nvSpPr>
        <p:spPr>
          <a:xfrm>
            <a:off x="4949643" y="4772795"/>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8EC1B7-4898-1838-F6A9-6695BE4905FB}"/>
              </a:ext>
            </a:extLst>
          </p:cNvPr>
          <p:cNvSpPr/>
          <p:nvPr/>
        </p:nvSpPr>
        <p:spPr>
          <a:xfrm>
            <a:off x="2318533" y="478481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several different types of computer codes&#10;&#10;Description automatically generated">
            <a:extLst>
              <a:ext uri="{FF2B5EF4-FFF2-40B4-BE49-F238E27FC236}">
                <a16:creationId xmlns:a16="http://schemas.microsoft.com/office/drawing/2014/main" id="{9681DA04-5712-8C9B-2E3B-1F76694FC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018" y="118875"/>
            <a:ext cx="6294782" cy="284843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C75F9F42-AC98-44FB-8729-1AEF6C716A85}"/>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185876" y="952401"/>
            <a:ext cx="4312644" cy="2732702"/>
          </a:xfrm>
          <a:prstGeom prst="rect">
            <a:avLst/>
          </a:prstGeom>
        </p:spPr>
      </p:pic>
      <p:sp>
        <p:nvSpPr>
          <p:cNvPr id="7" name="Oval 6">
            <a:extLst>
              <a:ext uri="{FF2B5EF4-FFF2-40B4-BE49-F238E27FC236}">
                <a16:creationId xmlns:a16="http://schemas.microsoft.com/office/drawing/2014/main" id="{98E8F5C4-BF03-DA28-F3C3-A92FEA457D37}"/>
              </a:ext>
            </a:extLst>
          </p:cNvPr>
          <p:cNvSpPr/>
          <p:nvPr/>
        </p:nvSpPr>
        <p:spPr>
          <a:xfrm>
            <a:off x="8610600" y="168011"/>
            <a:ext cx="884382" cy="89547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E98FAF-21F0-4C67-A86E-0DC11A49141E}"/>
              </a:ext>
            </a:extLst>
          </p:cNvPr>
          <p:cNvSpPr/>
          <p:nvPr/>
        </p:nvSpPr>
        <p:spPr>
          <a:xfrm>
            <a:off x="1408566" y="2400313"/>
            <a:ext cx="343469" cy="30819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6E85B1-10B1-1F4B-AF7C-ED6B00BC8205}"/>
              </a:ext>
            </a:extLst>
          </p:cNvPr>
          <p:cNvSpPr/>
          <p:nvPr/>
        </p:nvSpPr>
        <p:spPr>
          <a:xfrm>
            <a:off x="663705" y="2554408"/>
            <a:ext cx="343469" cy="30819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 screen&#10;&#10;Description automatically generated">
            <a:extLst>
              <a:ext uri="{FF2B5EF4-FFF2-40B4-BE49-F238E27FC236}">
                <a16:creationId xmlns:a16="http://schemas.microsoft.com/office/drawing/2014/main" id="{629DAB09-F103-7628-6D1D-284EDB3CB2D7}"/>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140165" y="3694612"/>
            <a:ext cx="4358355" cy="2732702"/>
          </a:xfrm>
          <a:prstGeom prst="rect">
            <a:avLst/>
          </a:prstGeom>
        </p:spPr>
      </p:pic>
      <p:sp>
        <p:nvSpPr>
          <p:cNvPr id="16" name="Oval 15">
            <a:extLst>
              <a:ext uri="{FF2B5EF4-FFF2-40B4-BE49-F238E27FC236}">
                <a16:creationId xmlns:a16="http://schemas.microsoft.com/office/drawing/2014/main" id="{4A247387-C18D-713F-5CD5-2CDC92FD1F10}"/>
              </a:ext>
            </a:extLst>
          </p:cNvPr>
          <p:cNvSpPr/>
          <p:nvPr/>
        </p:nvSpPr>
        <p:spPr>
          <a:xfrm>
            <a:off x="6742834" y="108110"/>
            <a:ext cx="884382" cy="89547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11D35A-21DA-B2CC-0BAB-DE0F787CF8DA}"/>
              </a:ext>
            </a:extLst>
          </p:cNvPr>
          <p:cNvSpPr/>
          <p:nvPr/>
        </p:nvSpPr>
        <p:spPr>
          <a:xfrm>
            <a:off x="265967" y="4926890"/>
            <a:ext cx="2135488" cy="89547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table of numbers and symbols&#10;&#10;Description automatically generated">
            <a:extLst>
              <a:ext uri="{FF2B5EF4-FFF2-40B4-BE49-F238E27FC236}">
                <a16:creationId xmlns:a16="http://schemas.microsoft.com/office/drawing/2014/main" id="{8D7D4D9A-97BA-B2C7-08CE-29240D5E2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037" y="3409179"/>
            <a:ext cx="4783821" cy="2732702"/>
          </a:xfrm>
          <a:prstGeom prst="rect">
            <a:avLst/>
          </a:prstGeom>
        </p:spPr>
      </p:pic>
      <p:sp>
        <p:nvSpPr>
          <p:cNvPr id="24" name="Rectangle 23">
            <a:extLst>
              <a:ext uri="{FF2B5EF4-FFF2-40B4-BE49-F238E27FC236}">
                <a16:creationId xmlns:a16="http://schemas.microsoft.com/office/drawing/2014/main" id="{E4B25784-5994-7ACE-5428-1BD53CE12E04}"/>
              </a:ext>
            </a:extLst>
          </p:cNvPr>
          <p:cNvSpPr/>
          <p:nvPr/>
        </p:nvSpPr>
        <p:spPr>
          <a:xfrm>
            <a:off x="5301673" y="3217146"/>
            <a:ext cx="794327" cy="375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49;p36">
            <a:extLst>
              <a:ext uri="{FF2B5EF4-FFF2-40B4-BE49-F238E27FC236}">
                <a16:creationId xmlns:a16="http://schemas.microsoft.com/office/drawing/2014/main" id="{8ED279A9-F93A-4EC4-8D0E-19CC6C74729D}"/>
              </a:ext>
            </a:extLst>
          </p:cNvPr>
          <p:cNvSpPr txBox="1"/>
          <p:nvPr/>
        </p:nvSpPr>
        <p:spPr>
          <a:xfrm>
            <a:off x="9411858" y="3534572"/>
            <a:ext cx="2686391" cy="2616060"/>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400"/>
              <a:t>GPT-4 and UL2 significantly outperform other models in terms of robustness, followed by T5-large, ChatGPT, and Llama2, with Vicuna presenting the least robustness.</a:t>
            </a:r>
          </a:p>
          <a:p>
            <a:pPr marL="342900" indent="-342900">
              <a:buFont typeface="Arial" panose="020B0604020202020204" pitchFamily="34" charset="0"/>
              <a:buChar char="•"/>
            </a:pPr>
            <a:r>
              <a:rPr lang="en-US" sz="1400"/>
              <a:t>UL2 excels in translation tasks, while ChatGPT displays robustness in certain NLI tasks</a:t>
            </a:r>
          </a:p>
        </p:txBody>
      </p:sp>
    </p:spTree>
    <p:extLst>
      <p:ext uri="{BB962C8B-B14F-4D97-AF65-F5344CB8AC3E}">
        <p14:creationId xmlns:p14="http://schemas.microsoft.com/office/powerpoint/2010/main" val="138231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animBg="1"/>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2CB76408-13CC-A4EE-8380-5F0D45D0B3B3}"/>
            </a:ext>
          </a:extLst>
        </p:cNvPr>
        <p:cNvGrpSpPr/>
        <p:nvPr/>
      </p:nvGrpSpPr>
      <p:grpSpPr>
        <a:xfrm>
          <a:off x="0" y="0"/>
          <a:ext cx="0" cy="0"/>
          <a:chOff x="0" y="0"/>
          <a:chExt cx="0" cy="0"/>
        </a:xfrm>
      </p:grpSpPr>
      <p:sp>
        <p:nvSpPr>
          <p:cNvPr id="343" name="Google Shape;343;p36">
            <a:extLst>
              <a:ext uri="{FF2B5EF4-FFF2-40B4-BE49-F238E27FC236}">
                <a16:creationId xmlns:a16="http://schemas.microsoft.com/office/drawing/2014/main" id="{53877426-6C26-B221-C013-C2E4740FBB52}"/>
              </a:ext>
            </a:extLst>
          </p:cNvPr>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64</a:t>
            </a:fld>
            <a:endParaRPr/>
          </a:p>
        </p:txBody>
      </p:sp>
      <p:sp>
        <p:nvSpPr>
          <p:cNvPr id="344" name="Google Shape;344;p36">
            <a:extLst>
              <a:ext uri="{FF2B5EF4-FFF2-40B4-BE49-F238E27FC236}">
                <a16:creationId xmlns:a16="http://schemas.microsoft.com/office/drawing/2014/main" id="{07774B37-DE51-24D6-0B13-27D6EA82BECF}"/>
              </a:ext>
            </a:extLst>
          </p:cNvPr>
          <p:cNvSpPr txBox="1">
            <a:spLocks noGrp="1"/>
          </p:cNvSpPr>
          <p:nvPr>
            <p:ph type="body" idx="4294967295"/>
          </p:nvPr>
        </p:nvSpPr>
        <p:spPr>
          <a:xfrm>
            <a:off x="265967" y="658375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b="0" i="0" u="sng">
                <a:solidFill>
                  <a:srgbClr val="222222"/>
                </a:solidFill>
                <a:latin typeface="Arial"/>
                <a:ea typeface="Arial"/>
                <a:cs typeface="Arial"/>
                <a:sym typeface="Arial"/>
                <a:hlinkClick r:id="rId3"/>
              </a:rPr>
              <a:t>Yidong Wang. "PandaLM: An Automatic Evaluation Benchmark for LLM Instruction Tuning Optimization" Arxiv (2023).</a:t>
            </a:r>
            <a:endParaRPr/>
          </a:p>
          <a:p>
            <a:pPr marL="0" indent="0">
              <a:spcBef>
                <a:spcPts val="1067"/>
              </a:spcBef>
              <a:buClr>
                <a:schemeClr val="dk1"/>
              </a:buClr>
              <a:buSzPct val="100000"/>
              <a:buNone/>
            </a:pPr>
            <a:endParaRPr/>
          </a:p>
        </p:txBody>
      </p:sp>
      <p:sp>
        <p:nvSpPr>
          <p:cNvPr id="347" name="Google Shape;347;p36">
            <a:extLst>
              <a:ext uri="{FF2B5EF4-FFF2-40B4-BE49-F238E27FC236}">
                <a16:creationId xmlns:a16="http://schemas.microsoft.com/office/drawing/2014/main" id="{87BC0744-748B-FA52-EBFC-9572689CC981}"/>
              </a:ext>
            </a:extLst>
          </p:cNvPr>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US" sz="2800" b="1">
                <a:latin typeface="Helvetica Neue"/>
              </a:rPr>
              <a:t>PandaLM: Judge language model</a:t>
            </a:r>
          </a:p>
        </p:txBody>
      </p:sp>
      <p:sp>
        <p:nvSpPr>
          <p:cNvPr id="10" name="Rectangle 9">
            <a:extLst>
              <a:ext uri="{FF2B5EF4-FFF2-40B4-BE49-F238E27FC236}">
                <a16:creationId xmlns:a16="http://schemas.microsoft.com/office/drawing/2014/main" id="{289CEBF3-A91F-9950-54A5-C39665B2B849}"/>
              </a:ext>
            </a:extLst>
          </p:cNvPr>
          <p:cNvSpPr/>
          <p:nvPr/>
        </p:nvSpPr>
        <p:spPr>
          <a:xfrm>
            <a:off x="54105" y="2541820"/>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97A435-F6C8-7F32-43EC-AB9F07A2E0A0}"/>
              </a:ext>
            </a:extLst>
          </p:cNvPr>
          <p:cNvSpPr/>
          <p:nvPr/>
        </p:nvSpPr>
        <p:spPr>
          <a:xfrm>
            <a:off x="8692656" y="168011"/>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6DF0A1-57E0-34CC-B0B4-58DF0D062F27}"/>
              </a:ext>
            </a:extLst>
          </p:cNvPr>
          <p:cNvSpPr/>
          <p:nvPr/>
        </p:nvSpPr>
        <p:spPr>
          <a:xfrm>
            <a:off x="8745681" y="322638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2E8ED2-4BC5-8821-4078-88681C6613F5}"/>
              </a:ext>
            </a:extLst>
          </p:cNvPr>
          <p:cNvSpPr/>
          <p:nvPr/>
        </p:nvSpPr>
        <p:spPr>
          <a:xfrm>
            <a:off x="4949643" y="4772795"/>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3BC9DD-80D8-718F-AA36-AE02703FC40F}"/>
              </a:ext>
            </a:extLst>
          </p:cNvPr>
          <p:cNvSpPr/>
          <p:nvPr/>
        </p:nvSpPr>
        <p:spPr>
          <a:xfrm>
            <a:off x="2318533" y="4784812"/>
            <a:ext cx="423724" cy="308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A432EEFC-771E-1E0A-176A-A3D5147D3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5" y="873228"/>
            <a:ext cx="6311729" cy="3645373"/>
          </a:xfrm>
          <a:prstGeom prst="rect">
            <a:avLst/>
          </a:prstGeom>
        </p:spPr>
      </p:pic>
      <p:pic>
        <p:nvPicPr>
          <p:cNvPr id="6" name="Picture 5" descr="A close-up of a text&#10;&#10;Description automatically generated">
            <a:extLst>
              <a:ext uri="{FF2B5EF4-FFF2-40B4-BE49-F238E27FC236}">
                <a16:creationId xmlns:a16="http://schemas.microsoft.com/office/drawing/2014/main" id="{07FC0F0E-40D4-E878-7C54-B3408B355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6670" y="1677140"/>
            <a:ext cx="5537400" cy="1941759"/>
          </a:xfrm>
          <a:prstGeom prst="rect">
            <a:avLst/>
          </a:prstGeom>
        </p:spPr>
      </p:pic>
      <p:pic>
        <p:nvPicPr>
          <p:cNvPr id="8" name="Picture 7" descr="A computer screen shot of a computer code&#10;&#10;Description automatically generated">
            <a:extLst>
              <a:ext uri="{FF2B5EF4-FFF2-40B4-BE49-F238E27FC236}">
                <a16:creationId xmlns:a16="http://schemas.microsoft.com/office/drawing/2014/main" id="{F2A3B8FA-2FB9-0C85-AF2F-D9F1EBF606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242" y="3917257"/>
            <a:ext cx="5537400" cy="2334993"/>
          </a:xfrm>
          <a:prstGeom prst="rect">
            <a:avLst/>
          </a:prstGeom>
        </p:spPr>
      </p:pic>
      <p:sp>
        <p:nvSpPr>
          <p:cNvPr id="9" name="Google Shape;349;p36">
            <a:extLst>
              <a:ext uri="{FF2B5EF4-FFF2-40B4-BE49-F238E27FC236}">
                <a16:creationId xmlns:a16="http://schemas.microsoft.com/office/drawing/2014/main" id="{54A6AC53-6F7B-363D-018D-26C864E9651E}"/>
              </a:ext>
            </a:extLst>
          </p:cNvPr>
          <p:cNvSpPr txBox="1"/>
          <p:nvPr/>
        </p:nvSpPr>
        <p:spPr>
          <a:xfrm>
            <a:off x="6846590" y="326783"/>
            <a:ext cx="4714739" cy="892512"/>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1400"/>
              <a:t>Achieving 93.75% of GPT-3.5’s evaluation ability and 88.28% of GPT4’s in terms of F1-score on our diverse human annotated test dataset.</a:t>
            </a:r>
          </a:p>
        </p:txBody>
      </p:sp>
      <p:pic>
        <p:nvPicPr>
          <p:cNvPr id="14" name="Picture 13" descr="A graph with blue and orange bars&#10;&#10;Description automatically generated">
            <a:extLst>
              <a:ext uri="{FF2B5EF4-FFF2-40B4-BE49-F238E27FC236}">
                <a16:creationId xmlns:a16="http://schemas.microsoft.com/office/drawing/2014/main" id="{78C8F27F-B97E-9241-E608-D67D25AFC4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813507"/>
            <a:ext cx="6552111" cy="1171265"/>
          </a:xfrm>
          <a:prstGeom prst="rect">
            <a:avLst/>
          </a:prstGeom>
        </p:spPr>
      </p:pic>
    </p:spTree>
    <p:extLst>
      <p:ext uri="{BB962C8B-B14F-4D97-AF65-F5344CB8AC3E}">
        <p14:creationId xmlns:p14="http://schemas.microsoft.com/office/powerpoint/2010/main" val="1446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body" idx="1"/>
          </p:nvPr>
        </p:nvSpPr>
        <p:spPr>
          <a:xfrm>
            <a:off x="466667" y="-78333"/>
            <a:ext cx="9322400" cy="1515600"/>
          </a:xfrm>
          <a:prstGeom prst="rect">
            <a:avLst/>
          </a:prstGeom>
        </p:spPr>
        <p:txBody>
          <a:bodyPr spcFirstLastPara="1" vert="horz" wrap="square" lIns="121900" tIns="121900" rIns="121900" bIns="121900" rtlCol="0" anchor="t" anchorCtr="0">
            <a:normAutofit/>
          </a:bodyPr>
          <a:lstStyle/>
          <a:p>
            <a:pPr marL="0" indent="0">
              <a:buNone/>
            </a:pPr>
            <a:endParaRPr sz="1200" b="1">
              <a:solidFill>
                <a:schemeClr val="dk1"/>
              </a:solidFill>
            </a:endParaRPr>
          </a:p>
          <a:p>
            <a:pPr marL="0" indent="0">
              <a:buClr>
                <a:schemeClr val="dk1"/>
              </a:buClr>
              <a:buSzPts val="1100"/>
              <a:buNone/>
            </a:pPr>
            <a:r>
              <a:rPr lang="en" sz="1467" b="1">
                <a:solidFill>
                  <a:schemeClr val="dk1"/>
                </a:solidFill>
              </a:rPr>
              <a:t>Can large language models provide useful feedback on research papers? A large-scale empirical analysis.</a:t>
            </a:r>
            <a:endParaRPr sz="1467" b="1">
              <a:solidFill>
                <a:schemeClr val="dk1"/>
              </a:solidFill>
            </a:endParaRPr>
          </a:p>
          <a:p>
            <a:pPr marL="0" indent="0">
              <a:buClr>
                <a:schemeClr val="dk1"/>
              </a:buClr>
              <a:buSzPts val="1100"/>
              <a:buNone/>
            </a:pPr>
            <a:r>
              <a:rPr lang="en" sz="1467">
                <a:solidFill>
                  <a:schemeClr val="dk1"/>
                </a:solidFill>
              </a:rPr>
              <a:t>Weixin Liang et al.</a:t>
            </a:r>
            <a:endParaRPr sz="1467">
              <a:solidFill>
                <a:schemeClr val="dk1"/>
              </a:solidFill>
            </a:endParaRPr>
          </a:p>
          <a:p>
            <a:pPr marL="0" indent="0">
              <a:buClr>
                <a:schemeClr val="dk1"/>
              </a:buClr>
              <a:buSzPts val="1100"/>
              <a:buNone/>
            </a:pPr>
            <a:r>
              <a:rPr lang="en" sz="1467" u="sng">
                <a:solidFill>
                  <a:schemeClr val="hlink"/>
                </a:solidFill>
                <a:hlinkClick r:id="rId3"/>
              </a:rPr>
              <a:t>https://arxiv.org/abs/2310.01783</a:t>
            </a:r>
            <a:endParaRPr sz="1200">
              <a:solidFill>
                <a:schemeClr val="dk1"/>
              </a:solidFill>
              <a:highlight>
                <a:srgbClr val="FFFFFF"/>
              </a:highlight>
            </a:endParaRPr>
          </a:p>
        </p:txBody>
      </p:sp>
      <p:sp>
        <p:nvSpPr>
          <p:cNvPr id="212" name="Google Shape;212;p25"/>
          <p:cNvSpPr txBox="1"/>
          <p:nvPr/>
        </p:nvSpPr>
        <p:spPr>
          <a:xfrm>
            <a:off x="466667" y="1576867"/>
            <a:ext cx="4000000" cy="1600782"/>
          </a:xfrm>
          <a:prstGeom prst="rect">
            <a:avLst/>
          </a:prstGeom>
          <a:noFill/>
          <a:ln>
            <a:noFill/>
          </a:ln>
        </p:spPr>
        <p:txBody>
          <a:bodyPr spcFirstLastPara="1" wrap="square" lIns="121900" tIns="121900" rIns="121900" bIns="121900" anchor="t" anchorCtr="0">
            <a:spAutoFit/>
          </a:bodyPr>
          <a:lstStyle/>
          <a:p>
            <a:r>
              <a:rPr lang="en" sz="1467">
                <a:solidFill>
                  <a:schemeClr val="dk1"/>
                </a:solidFill>
              </a:rPr>
              <a:t>Questions:</a:t>
            </a:r>
            <a:endParaRPr sz="1467">
              <a:solidFill>
                <a:schemeClr val="dk1"/>
              </a:solidFill>
            </a:endParaRPr>
          </a:p>
          <a:p>
            <a:pPr marL="609585" indent="-397923">
              <a:buClr>
                <a:schemeClr val="dk1"/>
              </a:buClr>
              <a:buSzPts val="1100"/>
              <a:buChar char="●"/>
            </a:pPr>
            <a:r>
              <a:rPr lang="en" sz="1467">
                <a:solidFill>
                  <a:schemeClr val="dk1"/>
                </a:solidFill>
              </a:rPr>
              <a:t>Can GPT-4 provide useful feedback on research papers?</a:t>
            </a:r>
            <a:endParaRPr sz="1467">
              <a:solidFill>
                <a:schemeClr val="dk1"/>
              </a:solidFill>
            </a:endParaRPr>
          </a:p>
          <a:p>
            <a:pPr marL="609585" indent="-397923">
              <a:buClr>
                <a:schemeClr val="dk1"/>
              </a:buClr>
              <a:buSzPts val="1100"/>
              <a:buChar char="●"/>
            </a:pPr>
            <a:r>
              <a:rPr lang="en" sz="1467">
                <a:solidFill>
                  <a:schemeClr val="dk1"/>
                </a:solidFill>
              </a:rPr>
              <a:t>What are the differences between human- vs. GPT-4-generated feedback?</a:t>
            </a:r>
            <a:endParaRPr sz="1467">
              <a:solidFill>
                <a:schemeClr val="dk1"/>
              </a:solidFill>
            </a:endParaRPr>
          </a:p>
        </p:txBody>
      </p:sp>
      <p:sp>
        <p:nvSpPr>
          <p:cNvPr id="213" name="Google Shape;213;p25"/>
          <p:cNvSpPr txBox="1"/>
          <p:nvPr/>
        </p:nvSpPr>
        <p:spPr>
          <a:xfrm>
            <a:off x="466667" y="3259767"/>
            <a:ext cx="4000000" cy="2873182"/>
          </a:xfrm>
          <a:prstGeom prst="rect">
            <a:avLst/>
          </a:prstGeom>
          <a:noFill/>
          <a:ln>
            <a:noFill/>
          </a:ln>
        </p:spPr>
        <p:txBody>
          <a:bodyPr spcFirstLastPara="1" wrap="square" lIns="121900" tIns="121900" rIns="121900" bIns="121900" anchor="t" anchorCtr="0">
            <a:spAutoFit/>
          </a:bodyPr>
          <a:lstStyle/>
          <a:p>
            <a:r>
              <a:rPr lang="en" sz="1467">
                <a:solidFill>
                  <a:schemeClr val="dk1"/>
                </a:solidFill>
              </a:rPr>
              <a:t>Main Contributions/Findings:</a:t>
            </a:r>
            <a:endParaRPr sz="1467">
              <a:solidFill>
                <a:schemeClr val="dk1"/>
              </a:solidFill>
            </a:endParaRPr>
          </a:p>
          <a:p>
            <a:pPr marL="609585" indent="-397923">
              <a:buClr>
                <a:schemeClr val="dk1"/>
              </a:buClr>
              <a:buSzPts val="1100"/>
              <a:buChar char="●"/>
            </a:pPr>
            <a:r>
              <a:rPr lang="en" sz="1467">
                <a:solidFill>
                  <a:schemeClr val="dk1"/>
                </a:solidFill>
              </a:rPr>
              <a:t>There is significant overlap between human- vs. GPT-4-generated feedback and more than half of the researchers tested found the feedback helpful/very helpful.</a:t>
            </a:r>
            <a:endParaRPr sz="1467">
              <a:solidFill>
                <a:schemeClr val="dk1"/>
              </a:solidFill>
            </a:endParaRPr>
          </a:p>
          <a:p>
            <a:pPr marL="609585" indent="-397923">
              <a:buClr>
                <a:schemeClr val="dk1"/>
              </a:buClr>
              <a:buSzPts val="1100"/>
              <a:buChar char="●"/>
            </a:pPr>
            <a:r>
              <a:rPr lang="en" sz="1467">
                <a:solidFill>
                  <a:schemeClr val="dk1"/>
                </a:solidFill>
              </a:rPr>
              <a:t>The overlap is larger for the weaker (i.e., rejected) papers.</a:t>
            </a:r>
            <a:endParaRPr sz="1467">
              <a:solidFill>
                <a:schemeClr val="dk1"/>
              </a:solidFill>
            </a:endParaRPr>
          </a:p>
          <a:p>
            <a:pPr marL="609585" indent="-397923">
              <a:buClr>
                <a:schemeClr val="dk1"/>
              </a:buClr>
              <a:buSzPts val="1100"/>
              <a:buChar char="●"/>
            </a:pPr>
            <a:r>
              <a:rPr lang="en" sz="1467">
                <a:solidFill>
                  <a:schemeClr val="dk1"/>
                </a:solidFill>
              </a:rPr>
              <a:t>More overlap for the initial parts of the reviews.</a:t>
            </a:r>
            <a:endParaRPr sz="1467">
              <a:solidFill>
                <a:schemeClr val="dk1"/>
              </a:solidFill>
            </a:endParaRPr>
          </a:p>
          <a:p>
            <a:pPr marL="609585"/>
            <a:endParaRPr sz="2400"/>
          </a:p>
        </p:txBody>
      </p:sp>
      <p:pic>
        <p:nvPicPr>
          <p:cNvPr id="214" name="Google Shape;214;p25"/>
          <p:cNvPicPr preferRelativeResize="0"/>
          <p:nvPr/>
        </p:nvPicPr>
        <p:blipFill>
          <a:blip r:embed="rId4">
            <a:alphaModFix/>
          </a:blip>
          <a:stretch>
            <a:fillRect/>
          </a:stretch>
        </p:blipFill>
        <p:spPr>
          <a:xfrm>
            <a:off x="6305882" y="683862"/>
            <a:ext cx="5419451" cy="569846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8936CF-2067-E985-D3C0-F9C7F3BDD9A4}"/>
              </a:ext>
            </a:extLst>
          </p:cNvPr>
          <p:cNvSpPr>
            <a:spLocks noGrp="1"/>
          </p:cNvSpPr>
          <p:nvPr>
            <p:ph type="body" idx="1"/>
          </p:nvPr>
        </p:nvSpPr>
        <p:spPr>
          <a:xfrm>
            <a:off x="415600" y="415636"/>
            <a:ext cx="11360800" cy="5676197"/>
          </a:xfrm>
        </p:spPr>
        <p:txBody>
          <a:bodyPr>
            <a:normAutofit/>
          </a:bodyPr>
          <a:lstStyle/>
          <a:p>
            <a:endParaRPr lang="en-US" sz="4000">
              <a:latin typeface="Times New Roman" panose="02020603050405020304" pitchFamily="18" charset="0"/>
              <a:cs typeface="Times New Roman" panose="02020603050405020304" pitchFamily="18" charset="0"/>
            </a:endParaRPr>
          </a:p>
          <a:p>
            <a:endParaRPr lang="en-US" sz="4000">
              <a:latin typeface="Times New Roman" panose="02020603050405020304" pitchFamily="18" charset="0"/>
              <a:cs typeface="Times New Roman" panose="02020603050405020304" pitchFamily="18" charset="0"/>
            </a:endParaRPr>
          </a:p>
          <a:p>
            <a:endParaRPr lang="en-US" sz="4000">
              <a:latin typeface="Times New Roman" panose="02020603050405020304" pitchFamily="18" charset="0"/>
              <a:cs typeface="Times New Roman" panose="02020603050405020304" pitchFamily="18" charset="0"/>
            </a:endParaRPr>
          </a:p>
          <a:p>
            <a:endParaRPr lang="en-US" sz="4000">
              <a:latin typeface="Times New Roman" panose="02020603050405020304" pitchFamily="18" charset="0"/>
              <a:cs typeface="Times New Roman" panose="02020603050405020304" pitchFamily="18" charset="0"/>
            </a:endParaRPr>
          </a:p>
          <a:p>
            <a:pPr marL="152396" indent="0">
              <a:buNone/>
            </a:pPr>
            <a:r>
              <a:rPr lang="en-US" sz="4000">
                <a:latin typeface="Times New Roman" panose="02020603050405020304" pitchFamily="18" charset="0"/>
                <a:cs typeface="Times New Roman" panose="02020603050405020304" pitchFamily="18" charset="0"/>
              </a:rPr>
              <a:t>Lunch Break – 12:25 to 1:00 pm</a:t>
            </a:r>
          </a:p>
          <a:p>
            <a:pPr marL="152396" indent="0">
              <a:buNone/>
            </a:pPr>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436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B7A5-5C46-042F-6D6C-6CCF6EB60DBA}"/>
              </a:ext>
            </a:extLst>
          </p:cNvPr>
          <p:cNvSpPr>
            <a:spLocks noGrp="1"/>
          </p:cNvSpPr>
          <p:nvPr>
            <p:ph type="title"/>
          </p:nvPr>
        </p:nvSpPr>
        <p:spPr/>
        <p:txBody>
          <a:bodyPr>
            <a:normAutofit fontScale="90000"/>
          </a:bodyPr>
          <a:lstStyle/>
          <a:p>
            <a:r>
              <a:rPr lang="en-US"/>
              <a:t>QR Code for Github Link!</a:t>
            </a:r>
          </a:p>
        </p:txBody>
      </p:sp>
      <p:sp>
        <p:nvSpPr>
          <p:cNvPr id="3" name="Text Placeholder 2">
            <a:extLst>
              <a:ext uri="{FF2B5EF4-FFF2-40B4-BE49-F238E27FC236}">
                <a16:creationId xmlns:a16="http://schemas.microsoft.com/office/drawing/2014/main" id="{5C5EB3AB-5A64-A3EB-7241-26D7713F6EF6}"/>
              </a:ext>
            </a:extLst>
          </p:cNvPr>
          <p:cNvSpPr>
            <a:spLocks noGrp="1"/>
          </p:cNvSpPr>
          <p:nvPr>
            <p:ph type="body" idx="1"/>
          </p:nvPr>
        </p:nvSpPr>
        <p:spPr/>
        <p:txBody>
          <a:bodyPr/>
          <a:lstStyle/>
          <a:p>
            <a:pPr marL="152396" indent="0">
              <a:buNone/>
            </a:pPr>
            <a:r>
              <a:rPr lang="en-US"/>
              <a:t>https://github.com/mounikamarreddy/Lamarr-Tutorial---13.03.2024/tree/main</a:t>
            </a:r>
          </a:p>
        </p:txBody>
      </p:sp>
      <p:pic>
        <p:nvPicPr>
          <p:cNvPr id="5" name="Picture 4" descr="A qr code on a white background&#10;&#10;Description automatically generated">
            <a:extLst>
              <a:ext uri="{FF2B5EF4-FFF2-40B4-BE49-F238E27FC236}">
                <a16:creationId xmlns:a16="http://schemas.microsoft.com/office/drawing/2014/main" id="{8E98F057-D16E-6560-9DE8-365E1600D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386" y="2548082"/>
            <a:ext cx="2857500" cy="2857500"/>
          </a:xfrm>
          <a:prstGeom prst="rect">
            <a:avLst/>
          </a:prstGeom>
        </p:spPr>
      </p:pic>
    </p:spTree>
    <p:extLst>
      <p:ext uri="{BB962C8B-B14F-4D97-AF65-F5344CB8AC3E}">
        <p14:creationId xmlns:p14="http://schemas.microsoft.com/office/powerpoint/2010/main" val="15720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6F6F-902B-2D7B-8967-98C937E3A649}"/>
              </a:ext>
            </a:extLst>
          </p:cNvPr>
          <p:cNvSpPr>
            <a:spLocks noGrp="1"/>
          </p:cNvSpPr>
          <p:nvPr>
            <p:ph type="title"/>
          </p:nvPr>
        </p:nvSpPr>
        <p:spPr>
          <a:xfrm>
            <a:off x="838200" y="195005"/>
            <a:ext cx="10515600" cy="602438"/>
          </a:xfrm>
        </p:spPr>
        <p:txBody>
          <a:bodyPr>
            <a:normAutofit/>
          </a:bodyPr>
          <a:lstStyle/>
          <a:p>
            <a:r>
              <a:rPr lang="en-US" sz="2800" b="1">
                <a:latin typeface="Helvetica Neue"/>
              </a:rPr>
              <a:t>Transformer </a:t>
            </a:r>
          </a:p>
        </p:txBody>
      </p:sp>
      <p:pic>
        <p:nvPicPr>
          <p:cNvPr id="4" name="Content Placeholder 3" descr="Diagram&#10;&#10;Description automatically generated">
            <a:extLst>
              <a:ext uri="{FF2B5EF4-FFF2-40B4-BE49-F238E27FC236}">
                <a16:creationId xmlns:a16="http://schemas.microsoft.com/office/drawing/2014/main" id="{C904F6BA-C34C-B481-48E5-F822057A6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9286" y="1036947"/>
            <a:ext cx="4295554" cy="5209399"/>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7F412F2-E7A8-8946-CAE5-01BBE2E6FC48}"/>
              </a:ext>
            </a:extLst>
          </p:cNvPr>
          <p:cNvPicPr>
            <a:picLocks noChangeAspect="1"/>
          </p:cNvPicPr>
          <p:nvPr/>
        </p:nvPicPr>
        <p:blipFill rotWithShape="1">
          <a:blip r:embed="rId3">
            <a:extLst>
              <a:ext uri="{28A0092B-C50C-407E-A947-70E740481C1C}">
                <a14:useLocalDpi xmlns:a14="http://schemas.microsoft.com/office/drawing/2010/main" val="0"/>
              </a:ext>
            </a:extLst>
          </a:blip>
          <a:srcRect r="51598"/>
          <a:stretch/>
        </p:blipFill>
        <p:spPr>
          <a:xfrm>
            <a:off x="8345091" y="1944505"/>
            <a:ext cx="3627169" cy="4212985"/>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F018BD39-42D5-4948-9C2F-76A7403BC929}"/>
              </a:ext>
            </a:extLst>
          </p:cNvPr>
          <p:cNvPicPr>
            <a:picLocks noChangeAspect="1"/>
          </p:cNvPicPr>
          <p:nvPr/>
        </p:nvPicPr>
        <p:blipFill rotWithShape="1">
          <a:blip r:embed="rId3">
            <a:extLst>
              <a:ext uri="{28A0092B-C50C-407E-A947-70E740481C1C}">
                <a14:useLocalDpi xmlns:a14="http://schemas.microsoft.com/office/drawing/2010/main" val="0"/>
              </a:ext>
            </a:extLst>
          </a:blip>
          <a:srcRect l="50502"/>
          <a:stretch/>
        </p:blipFill>
        <p:spPr>
          <a:xfrm>
            <a:off x="219739" y="1944505"/>
            <a:ext cx="3709296" cy="4212985"/>
          </a:xfrm>
          <a:prstGeom prst="rect">
            <a:avLst/>
          </a:prstGeom>
        </p:spPr>
      </p:pic>
      <p:sp>
        <p:nvSpPr>
          <p:cNvPr id="7" name="Rectangle: Rounded Corners 6">
            <a:extLst>
              <a:ext uri="{FF2B5EF4-FFF2-40B4-BE49-F238E27FC236}">
                <a16:creationId xmlns:a16="http://schemas.microsoft.com/office/drawing/2014/main" id="{8157518E-DAF9-AAAC-DA5B-5E6AA1493527}"/>
              </a:ext>
            </a:extLst>
          </p:cNvPr>
          <p:cNvSpPr/>
          <p:nvPr/>
        </p:nvSpPr>
        <p:spPr>
          <a:xfrm>
            <a:off x="4072270" y="2732567"/>
            <a:ext cx="1935125" cy="32216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Rectangle: Rounded Corners 7">
            <a:extLst>
              <a:ext uri="{FF2B5EF4-FFF2-40B4-BE49-F238E27FC236}">
                <a16:creationId xmlns:a16="http://schemas.microsoft.com/office/drawing/2014/main" id="{DAD727F7-452A-286D-D5F0-FFDA95F89286}"/>
              </a:ext>
            </a:extLst>
          </p:cNvPr>
          <p:cNvSpPr/>
          <p:nvPr/>
        </p:nvSpPr>
        <p:spPr>
          <a:xfrm>
            <a:off x="6090379" y="1127051"/>
            <a:ext cx="1935125" cy="540256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Google Shape;115;p21">
            <a:extLst>
              <a:ext uri="{FF2B5EF4-FFF2-40B4-BE49-F238E27FC236}">
                <a16:creationId xmlns:a16="http://schemas.microsoft.com/office/drawing/2014/main" id="{39D2AE67-8921-849A-CF0E-EB6CC7CC83C5}"/>
              </a:ext>
            </a:extLst>
          </p:cNvPr>
          <p:cNvSpPr txBox="1"/>
          <p:nvPr/>
        </p:nvSpPr>
        <p:spPr>
          <a:xfrm>
            <a:off x="124046" y="1516997"/>
            <a:ext cx="4735033"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endParaRPr sz="2400" i="1">
              <a:solidFill>
                <a:srgbClr val="000000"/>
              </a:solidFill>
              <a:latin typeface="Calibri"/>
              <a:ea typeface="Calibri"/>
              <a:cs typeface="Calibri"/>
              <a:sym typeface="Calibri"/>
            </a:endParaRPr>
          </a:p>
        </p:txBody>
      </p:sp>
      <p:sp>
        <p:nvSpPr>
          <p:cNvPr id="10" name="Rectangle: Rounded Corners 9">
            <a:extLst>
              <a:ext uri="{FF2B5EF4-FFF2-40B4-BE49-F238E27FC236}">
                <a16:creationId xmlns:a16="http://schemas.microsoft.com/office/drawing/2014/main" id="{5D7570EA-A520-6567-1C90-8F1D5C478782}"/>
              </a:ext>
            </a:extLst>
          </p:cNvPr>
          <p:cNvSpPr/>
          <p:nvPr/>
        </p:nvSpPr>
        <p:spPr>
          <a:xfrm>
            <a:off x="1967023" y="1577001"/>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0574584-A9BC-4A92-C7C5-43B1A7C57606}"/>
              </a:ext>
            </a:extLst>
          </p:cNvPr>
          <p:cNvCxnSpPr/>
          <p:nvPr/>
        </p:nvCxnSpPr>
        <p:spPr>
          <a:xfrm>
            <a:off x="219739" y="1329070"/>
            <a:ext cx="4522382"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Google Shape;115;p21">
            <a:extLst>
              <a:ext uri="{FF2B5EF4-FFF2-40B4-BE49-F238E27FC236}">
                <a16:creationId xmlns:a16="http://schemas.microsoft.com/office/drawing/2014/main" id="{56B728C1-842C-7BA1-0707-846D0F6CB7C5}"/>
              </a:ext>
            </a:extLst>
          </p:cNvPr>
          <p:cNvSpPr txBox="1"/>
          <p:nvPr/>
        </p:nvSpPr>
        <p:spPr>
          <a:xfrm>
            <a:off x="8011328" y="1516997"/>
            <a:ext cx="4386235"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8C1EB781-10C0-4F99-D561-BD45A9B4B1D7}"/>
              </a:ext>
            </a:extLst>
          </p:cNvPr>
          <p:cNvCxnSpPr/>
          <p:nvPr/>
        </p:nvCxnSpPr>
        <p:spPr>
          <a:xfrm>
            <a:off x="8284840" y="1360968"/>
            <a:ext cx="366823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97;p73">
            <a:extLst>
              <a:ext uri="{FF2B5EF4-FFF2-40B4-BE49-F238E27FC236}">
                <a16:creationId xmlns:a16="http://schemas.microsoft.com/office/drawing/2014/main" id="{7233667C-DECE-A838-6F12-779E5B4A75F4}"/>
              </a:ext>
            </a:extLst>
          </p:cNvPr>
          <p:cNvSpPr txBox="1">
            <a:spLocks/>
          </p:cNvSpPr>
          <p:nvPr/>
        </p:nvSpPr>
        <p:spPr>
          <a:xfrm>
            <a:off x="0" y="657419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4"/>
              </a:rPr>
              <a:t>Ashish Vaswani, Noam Shazeer. "Attention Is All You Need." NeurIPS (2017).</a:t>
            </a:r>
            <a:endParaRPr lang="en-US"/>
          </a:p>
        </p:txBody>
      </p:sp>
    </p:spTree>
    <p:extLst>
      <p:ext uri="{BB962C8B-B14F-4D97-AF65-F5344CB8AC3E}">
        <p14:creationId xmlns:p14="http://schemas.microsoft.com/office/powerpoint/2010/main" val="7647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769b0234c6_0_103"/>
          <p:cNvSpPr txBox="1">
            <a:spLocks noGrp="1"/>
          </p:cNvSpPr>
          <p:nvPr>
            <p:ph type="title"/>
          </p:nvPr>
        </p:nvSpPr>
        <p:spPr>
          <a:xfrm>
            <a:off x="458100" y="74565"/>
            <a:ext cx="10515600" cy="958435"/>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b="1">
                <a:latin typeface="Helvetica Neue"/>
              </a:rPr>
              <a:t>BERT: Workflow</a:t>
            </a:r>
            <a:endParaRPr sz="2800" b="1">
              <a:latin typeface="Helvetica Neue"/>
            </a:endParaRPr>
          </a:p>
        </p:txBody>
      </p:sp>
      <p:pic>
        <p:nvPicPr>
          <p:cNvPr id="292" name="Google Shape;292;g2769b0234c6_0_103" descr="Diagram&#10;&#10;Description automatically generated with medium confidence"/>
          <p:cNvPicPr preferRelativeResize="0"/>
          <p:nvPr/>
        </p:nvPicPr>
        <p:blipFill rotWithShape="1">
          <a:blip r:embed="rId3">
            <a:alphaModFix/>
          </a:blip>
          <a:srcRect l="44424" t="13466" r="43665" b="71807"/>
          <a:stretch/>
        </p:blipFill>
        <p:spPr>
          <a:xfrm>
            <a:off x="9255618" y="5421716"/>
            <a:ext cx="998727" cy="475100"/>
          </a:xfrm>
          <a:prstGeom prst="rect">
            <a:avLst/>
          </a:prstGeom>
          <a:noFill/>
          <a:ln>
            <a:noFill/>
          </a:ln>
        </p:spPr>
      </p:pic>
      <p:pic>
        <p:nvPicPr>
          <p:cNvPr id="293" name="Google Shape;293;g2769b0234c6_0_103" descr="Diagram&#10;&#10;Description automatically generated with medium confidence"/>
          <p:cNvPicPr preferRelativeResize="0"/>
          <p:nvPr/>
        </p:nvPicPr>
        <p:blipFill rotWithShape="1">
          <a:blip r:embed="rId3">
            <a:alphaModFix/>
          </a:blip>
          <a:srcRect l="33043" t="13466" r="55046" b="71807"/>
          <a:stretch/>
        </p:blipFill>
        <p:spPr>
          <a:xfrm>
            <a:off x="8251806" y="5421716"/>
            <a:ext cx="998727" cy="475100"/>
          </a:xfrm>
          <a:prstGeom prst="rect">
            <a:avLst/>
          </a:prstGeom>
          <a:noFill/>
          <a:ln>
            <a:noFill/>
          </a:ln>
        </p:spPr>
      </p:pic>
      <p:pic>
        <p:nvPicPr>
          <p:cNvPr id="294" name="Google Shape;294;g2769b0234c6_0_103" descr="Diagram&#10;&#10;Description automatically generated with medium confidence"/>
          <p:cNvPicPr preferRelativeResize="0"/>
          <p:nvPr/>
        </p:nvPicPr>
        <p:blipFill rotWithShape="1">
          <a:blip r:embed="rId3">
            <a:alphaModFix/>
          </a:blip>
          <a:srcRect l="23402" t="13466" r="66647" b="74507"/>
          <a:stretch/>
        </p:blipFill>
        <p:spPr>
          <a:xfrm>
            <a:off x="7488628" y="5421729"/>
            <a:ext cx="834298" cy="387974"/>
          </a:xfrm>
          <a:prstGeom prst="rect">
            <a:avLst/>
          </a:prstGeom>
          <a:noFill/>
          <a:ln>
            <a:noFill/>
          </a:ln>
        </p:spPr>
      </p:pic>
      <p:sp>
        <p:nvSpPr>
          <p:cNvPr id="295" name="Google Shape;295;g2769b0234c6_0_103"/>
          <p:cNvSpPr/>
          <p:nvPr/>
        </p:nvSpPr>
        <p:spPr>
          <a:xfrm>
            <a:off x="9232235" y="5409504"/>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g2769b0234c6_0_103"/>
          <p:cNvSpPr txBox="1"/>
          <p:nvPr/>
        </p:nvSpPr>
        <p:spPr>
          <a:xfrm>
            <a:off x="6712214" y="2219392"/>
            <a:ext cx="5592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a:t>
            </a:r>
            <a:endParaRPr sz="2400" i="1" baseline="-25000">
              <a:latin typeface="Calibri"/>
              <a:ea typeface="Calibri"/>
              <a:cs typeface="Calibri"/>
              <a:sym typeface="Calibri"/>
            </a:endParaRPr>
          </a:p>
        </p:txBody>
      </p:sp>
      <p:sp>
        <p:nvSpPr>
          <p:cNvPr id="303" name="Google Shape;303;g2769b0234c6_0_103"/>
          <p:cNvSpPr txBox="1"/>
          <p:nvPr/>
        </p:nvSpPr>
        <p:spPr>
          <a:xfrm>
            <a:off x="6022126" y="2653517"/>
            <a:ext cx="240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Calibri"/>
                <a:ea typeface="Calibri"/>
                <a:cs typeface="Calibri"/>
                <a:sym typeface="Calibri"/>
              </a:rPr>
              <a:t>Current word</a:t>
            </a:r>
            <a:endParaRPr sz="2400" i="1">
              <a:latin typeface="Calibri"/>
              <a:ea typeface="Calibri"/>
              <a:cs typeface="Calibri"/>
              <a:sym typeface="Calibri"/>
            </a:endParaRPr>
          </a:p>
        </p:txBody>
      </p:sp>
      <p:sp>
        <p:nvSpPr>
          <p:cNvPr id="304" name="Google Shape;304;g2769b0234c6_0_103"/>
          <p:cNvSpPr/>
          <p:nvPr/>
        </p:nvSpPr>
        <p:spPr>
          <a:xfrm>
            <a:off x="6096000" y="2750024"/>
            <a:ext cx="1764600" cy="3720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g2769b0234c6_0_103"/>
          <p:cNvSpPr txBox="1"/>
          <p:nvPr/>
        </p:nvSpPr>
        <p:spPr>
          <a:xfrm>
            <a:off x="4006800" y="2632032"/>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07" name="Google Shape;307;g2769b0234c6_0_103"/>
          <p:cNvSpPr txBox="1"/>
          <p:nvPr/>
        </p:nvSpPr>
        <p:spPr>
          <a:xfrm>
            <a:off x="2019737" y="2637687"/>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08" name="Google Shape;308;g2769b0234c6_0_103"/>
          <p:cNvSpPr txBox="1"/>
          <p:nvPr/>
        </p:nvSpPr>
        <p:spPr>
          <a:xfrm>
            <a:off x="4738800" y="2152944"/>
            <a:ext cx="7776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t-1</a:t>
            </a:r>
            <a:endParaRPr sz="2400" i="1" baseline="-25000">
              <a:latin typeface="Calibri"/>
              <a:ea typeface="Calibri"/>
              <a:cs typeface="Calibri"/>
              <a:sym typeface="Calibri"/>
            </a:endParaRPr>
          </a:p>
        </p:txBody>
      </p:sp>
      <p:sp>
        <p:nvSpPr>
          <p:cNvPr id="309" name="Google Shape;309;g2769b0234c6_0_103"/>
          <p:cNvSpPr txBox="1"/>
          <p:nvPr/>
        </p:nvSpPr>
        <p:spPr>
          <a:xfrm>
            <a:off x="2827937" y="2158599"/>
            <a:ext cx="7776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t-2</a:t>
            </a:r>
            <a:endParaRPr sz="2400" i="1" baseline="-25000">
              <a:latin typeface="Calibri"/>
              <a:ea typeface="Calibri"/>
              <a:cs typeface="Calibri"/>
              <a:sym typeface="Calibri"/>
            </a:endParaRPr>
          </a:p>
        </p:txBody>
      </p:sp>
      <p:pic>
        <p:nvPicPr>
          <p:cNvPr id="310" name="Google Shape;310;g2769b0234c6_0_103" descr="Diagram&#10;&#10;Description automatically generated with medium confidence"/>
          <p:cNvPicPr preferRelativeResize="0"/>
          <p:nvPr/>
        </p:nvPicPr>
        <p:blipFill rotWithShape="1">
          <a:blip r:embed="rId3">
            <a:alphaModFix/>
          </a:blip>
          <a:srcRect l="44424" t="13466" r="43665" b="71807"/>
          <a:stretch/>
        </p:blipFill>
        <p:spPr>
          <a:xfrm>
            <a:off x="6492449" y="1891355"/>
            <a:ext cx="998727" cy="475100"/>
          </a:xfrm>
          <a:prstGeom prst="rect">
            <a:avLst/>
          </a:prstGeom>
          <a:noFill/>
          <a:ln>
            <a:noFill/>
          </a:ln>
        </p:spPr>
      </p:pic>
      <p:pic>
        <p:nvPicPr>
          <p:cNvPr id="311" name="Google Shape;311;g2769b0234c6_0_103" descr="Diagram&#10;&#10;Description automatically generated with medium confidence"/>
          <p:cNvPicPr preferRelativeResize="0"/>
          <p:nvPr/>
        </p:nvPicPr>
        <p:blipFill rotWithShape="1">
          <a:blip r:embed="rId3">
            <a:alphaModFix/>
          </a:blip>
          <a:srcRect l="33042" t="13467" r="55046" b="74128"/>
          <a:stretch/>
        </p:blipFill>
        <p:spPr>
          <a:xfrm>
            <a:off x="4517675" y="1871942"/>
            <a:ext cx="998749" cy="400201"/>
          </a:xfrm>
          <a:prstGeom prst="rect">
            <a:avLst/>
          </a:prstGeom>
          <a:noFill/>
          <a:ln>
            <a:noFill/>
          </a:ln>
        </p:spPr>
      </p:pic>
      <p:pic>
        <p:nvPicPr>
          <p:cNvPr id="312" name="Google Shape;312;g2769b0234c6_0_103" descr="Diagram&#10;&#10;Description automatically generated with medium confidence"/>
          <p:cNvPicPr preferRelativeResize="0"/>
          <p:nvPr/>
        </p:nvPicPr>
        <p:blipFill rotWithShape="1">
          <a:blip r:embed="rId3">
            <a:alphaModFix/>
          </a:blip>
          <a:srcRect l="23402" t="13466" r="66647" b="74507"/>
          <a:stretch/>
        </p:blipFill>
        <p:spPr>
          <a:xfrm>
            <a:off x="2647196" y="1921149"/>
            <a:ext cx="834298" cy="387974"/>
          </a:xfrm>
          <a:prstGeom prst="rect">
            <a:avLst/>
          </a:prstGeom>
          <a:noFill/>
          <a:ln>
            <a:noFill/>
          </a:ln>
        </p:spPr>
      </p:pic>
      <p:sp>
        <p:nvSpPr>
          <p:cNvPr id="313" name="Google Shape;313;g2769b0234c6_0_103"/>
          <p:cNvSpPr/>
          <p:nvPr/>
        </p:nvSpPr>
        <p:spPr>
          <a:xfrm>
            <a:off x="6469062" y="1855264"/>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g2769b0234c6_0_103"/>
          <p:cNvSpPr txBox="1"/>
          <p:nvPr/>
        </p:nvSpPr>
        <p:spPr>
          <a:xfrm>
            <a:off x="58346" y="980865"/>
            <a:ext cx="5177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1. Self-attention with Bi-directional context</a:t>
            </a:r>
            <a:endParaRPr sz="1800">
              <a:latin typeface="Calibri"/>
              <a:ea typeface="Calibri"/>
              <a:cs typeface="Calibri"/>
              <a:sym typeface="Calibri"/>
            </a:endParaRPr>
          </a:p>
        </p:txBody>
      </p:sp>
      <p:pic>
        <p:nvPicPr>
          <p:cNvPr id="318" name="Google Shape;318;g2769b0234c6_0_103" descr="Diagram&#10;&#10;Description automatically generated with medium confidence"/>
          <p:cNvPicPr preferRelativeResize="0"/>
          <p:nvPr/>
        </p:nvPicPr>
        <p:blipFill rotWithShape="1">
          <a:blip r:embed="rId3">
            <a:alphaModFix/>
          </a:blip>
          <a:srcRect l="33043" t="13466" r="55046" b="71807"/>
          <a:stretch/>
        </p:blipFill>
        <p:spPr>
          <a:xfrm>
            <a:off x="915574" y="5427772"/>
            <a:ext cx="998727" cy="475100"/>
          </a:xfrm>
          <a:prstGeom prst="rect">
            <a:avLst/>
          </a:prstGeom>
          <a:noFill/>
          <a:ln>
            <a:noFill/>
          </a:ln>
        </p:spPr>
      </p:pic>
      <p:pic>
        <p:nvPicPr>
          <p:cNvPr id="319" name="Google Shape;319;g2769b0234c6_0_103" descr="Diagram&#10;&#10;Description automatically generated with medium confidence"/>
          <p:cNvPicPr preferRelativeResize="0"/>
          <p:nvPr/>
        </p:nvPicPr>
        <p:blipFill rotWithShape="1">
          <a:blip r:embed="rId3">
            <a:alphaModFix/>
          </a:blip>
          <a:srcRect l="23402" t="13466" r="66647" b="74507"/>
          <a:stretch/>
        </p:blipFill>
        <p:spPr>
          <a:xfrm>
            <a:off x="152396" y="5427785"/>
            <a:ext cx="834298" cy="387974"/>
          </a:xfrm>
          <a:prstGeom prst="rect">
            <a:avLst/>
          </a:prstGeom>
          <a:noFill/>
          <a:ln>
            <a:noFill/>
          </a:ln>
        </p:spPr>
      </p:pic>
      <p:pic>
        <p:nvPicPr>
          <p:cNvPr id="320" name="Google Shape;320;g2769b0234c6_0_103" descr="Graphical user interface&#10;&#10;Description automatically generated"/>
          <p:cNvPicPr preferRelativeResize="0"/>
          <p:nvPr/>
        </p:nvPicPr>
        <p:blipFill rotWithShape="1">
          <a:blip r:embed="rId4">
            <a:alphaModFix/>
          </a:blip>
          <a:srcRect l="50502"/>
          <a:stretch/>
        </p:blipFill>
        <p:spPr>
          <a:xfrm>
            <a:off x="4580975" y="4309264"/>
            <a:ext cx="2089201" cy="2372850"/>
          </a:xfrm>
          <a:prstGeom prst="rect">
            <a:avLst/>
          </a:prstGeom>
          <a:noFill/>
          <a:ln>
            <a:noFill/>
          </a:ln>
        </p:spPr>
      </p:pic>
      <p:sp>
        <p:nvSpPr>
          <p:cNvPr id="321" name="Google Shape;321;g2769b0234c6_0_103"/>
          <p:cNvSpPr/>
          <p:nvPr/>
        </p:nvSpPr>
        <p:spPr>
          <a:xfrm>
            <a:off x="1896003" y="5415560"/>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2" name="Google Shape;322;g2769b0234c6_0_103"/>
          <p:cNvCxnSpPr/>
          <p:nvPr/>
        </p:nvCxnSpPr>
        <p:spPr>
          <a:xfrm>
            <a:off x="4127375" y="5653160"/>
            <a:ext cx="390300" cy="0"/>
          </a:xfrm>
          <a:prstGeom prst="straightConnector1">
            <a:avLst/>
          </a:prstGeom>
          <a:noFill/>
          <a:ln w="38100" cap="flat" cmpd="sng">
            <a:solidFill>
              <a:schemeClr val="dk2"/>
            </a:solidFill>
            <a:prstDash val="solid"/>
            <a:round/>
            <a:headEnd type="none" w="med" len="med"/>
            <a:tailEnd type="triangle" w="med" len="med"/>
          </a:ln>
        </p:spPr>
      </p:cxnSp>
      <p:sp>
        <p:nvSpPr>
          <p:cNvPr id="323" name="Google Shape;323;g2769b0234c6_0_103"/>
          <p:cNvSpPr txBox="1"/>
          <p:nvPr/>
        </p:nvSpPr>
        <p:spPr>
          <a:xfrm>
            <a:off x="58346" y="3512191"/>
            <a:ext cx="370085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2. Masked language modeling (MLM)</a:t>
            </a:r>
            <a:endParaRPr sz="1800">
              <a:latin typeface="Calibri"/>
              <a:ea typeface="Calibri"/>
              <a:cs typeface="Calibri"/>
              <a:sym typeface="Calibri"/>
            </a:endParaRPr>
          </a:p>
        </p:txBody>
      </p:sp>
      <p:cxnSp>
        <p:nvCxnSpPr>
          <p:cNvPr id="329" name="Google Shape;329;g2769b0234c6_0_103"/>
          <p:cNvCxnSpPr/>
          <p:nvPr/>
        </p:nvCxnSpPr>
        <p:spPr>
          <a:xfrm>
            <a:off x="6796662" y="5653160"/>
            <a:ext cx="390300" cy="0"/>
          </a:xfrm>
          <a:prstGeom prst="straightConnector1">
            <a:avLst/>
          </a:prstGeom>
          <a:noFill/>
          <a:ln w="38100" cap="flat" cmpd="sng">
            <a:solidFill>
              <a:schemeClr val="dk2"/>
            </a:solidFill>
            <a:prstDash val="solid"/>
            <a:round/>
            <a:headEnd type="none" w="med" len="med"/>
            <a:tailEnd type="triangle" w="med" len="med"/>
          </a:ln>
        </p:spPr>
      </p:cxnSp>
      <p:sp>
        <p:nvSpPr>
          <p:cNvPr id="2" name="Google Shape;306;g2769b0234c6_0_103">
            <a:extLst>
              <a:ext uri="{FF2B5EF4-FFF2-40B4-BE49-F238E27FC236}">
                <a16:creationId xmlns:a16="http://schemas.microsoft.com/office/drawing/2014/main" id="{53351845-B0A1-B980-0C1B-52EFC17E0C26}"/>
              </a:ext>
            </a:extLst>
          </p:cNvPr>
          <p:cNvSpPr txBox="1"/>
          <p:nvPr/>
        </p:nvSpPr>
        <p:spPr>
          <a:xfrm>
            <a:off x="7996140" y="2637687"/>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 name="Google Shape;308;g2769b0234c6_0_103">
            <a:extLst>
              <a:ext uri="{FF2B5EF4-FFF2-40B4-BE49-F238E27FC236}">
                <a16:creationId xmlns:a16="http://schemas.microsoft.com/office/drawing/2014/main" id="{BD613429-1480-8273-B418-EA5EE564D21F}"/>
              </a:ext>
            </a:extLst>
          </p:cNvPr>
          <p:cNvSpPr txBox="1"/>
          <p:nvPr/>
        </p:nvSpPr>
        <p:spPr>
          <a:xfrm>
            <a:off x="8728140" y="2158599"/>
            <a:ext cx="7776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t+1</a:t>
            </a:r>
            <a:endParaRPr sz="2400" i="1" baseline="-25000">
              <a:latin typeface="Calibri"/>
              <a:ea typeface="Calibri"/>
              <a:cs typeface="Calibri"/>
              <a:sym typeface="Calibri"/>
            </a:endParaRPr>
          </a:p>
        </p:txBody>
      </p:sp>
      <p:sp>
        <p:nvSpPr>
          <p:cNvPr id="5" name="Google Shape;307;g2769b0234c6_0_103">
            <a:extLst>
              <a:ext uri="{FF2B5EF4-FFF2-40B4-BE49-F238E27FC236}">
                <a16:creationId xmlns:a16="http://schemas.microsoft.com/office/drawing/2014/main" id="{B6D4AE25-1BC8-9931-564F-F25F0C0349EE}"/>
              </a:ext>
            </a:extLst>
          </p:cNvPr>
          <p:cNvSpPr txBox="1"/>
          <p:nvPr/>
        </p:nvSpPr>
        <p:spPr>
          <a:xfrm>
            <a:off x="9970154" y="2632032"/>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6" name="Google Shape;309;g2769b0234c6_0_103">
            <a:extLst>
              <a:ext uri="{FF2B5EF4-FFF2-40B4-BE49-F238E27FC236}">
                <a16:creationId xmlns:a16="http://schemas.microsoft.com/office/drawing/2014/main" id="{6659035F-4C33-DECC-4BE2-186C4AE0D1CD}"/>
              </a:ext>
            </a:extLst>
          </p:cNvPr>
          <p:cNvSpPr txBox="1"/>
          <p:nvPr/>
        </p:nvSpPr>
        <p:spPr>
          <a:xfrm>
            <a:off x="10778354" y="2152944"/>
            <a:ext cx="7776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t+2</a:t>
            </a:r>
            <a:endParaRPr sz="2400" i="1" baseline="-25000">
              <a:latin typeface="Calibri"/>
              <a:ea typeface="Calibri"/>
              <a:cs typeface="Calibri"/>
              <a:sym typeface="Calibri"/>
            </a:endParaRPr>
          </a:p>
        </p:txBody>
      </p:sp>
      <p:pic>
        <p:nvPicPr>
          <p:cNvPr id="8" name="Google Shape;358;p10" descr="Diagram&#10;&#10;Description automatically generated with medium confidence">
            <a:extLst>
              <a:ext uri="{FF2B5EF4-FFF2-40B4-BE49-F238E27FC236}">
                <a16:creationId xmlns:a16="http://schemas.microsoft.com/office/drawing/2014/main" id="{856A47BE-D2BE-C776-5DC4-3B8C464B9D9C}"/>
              </a:ext>
            </a:extLst>
          </p:cNvPr>
          <p:cNvPicPr preferRelativeResize="0"/>
          <p:nvPr/>
        </p:nvPicPr>
        <p:blipFill rotWithShape="1">
          <a:blip r:embed="rId3">
            <a:alphaModFix/>
          </a:blip>
          <a:srcRect l="56309" t="15788" r="32896" b="72382"/>
          <a:stretch/>
        </p:blipFill>
        <p:spPr>
          <a:xfrm>
            <a:off x="8588158" y="1927434"/>
            <a:ext cx="905164" cy="381689"/>
          </a:xfrm>
          <a:prstGeom prst="rect">
            <a:avLst/>
          </a:prstGeom>
          <a:noFill/>
          <a:ln>
            <a:noFill/>
          </a:ln>
        </p:spPr>
      </p:pic>
      <p:pic>
        <p:nvPicPr>
          <p:cNvPr id="9" name="Google Shape;358;p10" descr="Diagram&#10;&#10;Description automatically generated with medium confidence">
            <a:extLst>
              <a:ext uri="{FF2B5EF4-FFF2-40B4-BE49-F238E27FC236}">
                <a16:creationId xmlns:a16="http://schemas.microsoft.com/office/drawing/2014/main" id="{AF5DC8C3-77E8-39A8-028D-4CB38FB457FB}"/>
              </a:ext>
            </a:extLst>
          </p:cNvPr>
          <p:cNvPicPr preferRelativeResize="0"/>
          <p:nvPr/>
        </p:nvPicPr>
        <p:blipFill rotWithShape="1">
          <a:blip r:embed="rId3">
            <a:alphaModFix/>
          </a:blip>
          <a:srcRect l="66883" t="13369" r="24859" b="71808"/>
          <a:stretch/>
        </p:blipFill>
        <p:spPr>
          <a:xfrm>
            <a:off x="10668548" y="1853740"/>
            <a:ext cx="692412" cy="478247"/>
          </a:xfrm>
          <a:prstGeom prst="rect">
            <a:avLst/>
          </a:prstGeom>
          <a:noFill/>
          <a:ln>
            <a:noFill/>
          </a:ln>
        </p:spPr>
      </p:pic>
      <p:cxnSp>
        <p:nvCxnSpPr>
          <p:cNvPr id="12" name="Connector: Curved 11">
            <a:extLst>
              <a:ext uri="{FF2B5EF4-FFF2-40B4-BE49-F238E27FC236}">
                <a16:creationId xmlns:a16="http://schemas.microsoft.com/office/drawing/2014/main" id="{F7A42AB8-5284-C7C0-DA1D-BA2BDC58BF01}"/>
              </a:ext>
            </a:extLst>
          </p:cNvPr>
          <p:cNvCxnSpPr>
            <a:cxnSpLocks/>
            <a:stCxn id="313" idx="0"/>
            <a:endCxn id="311" idx="0"/>
          </p:cNvCxnSpPr>
          <p:nvPr/>
        </p:nvCxnSpPr>
        <p:spPr>
          <a:xfrm rot="16200000" flipH="1" flipV="1">
            <a:off x="5996092" y="876222"/>
            <a:ext cx="16678" cy="1974762"/>
          </a:xfrm>
          <a:prstGeom prst="curvedConnector3">
            <a:avLst>
              <a:gd name="adj1" fmla="val -13706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07EDE602-801F-5EC3-19E1-04CD70291F32}"/>
              </a:ext>
            </a:extLst>
          </p:cNvPr>
          <p:cNvCxnSpPr>
            <a:cxnSpLocks/>
            <a:stCxn id="313" idx="0"/>
            <a:endCxn id="312" idx="0"/>
          </p:cNvCxnSpPr>
          <p:nvPr/>
        </p:nvCxnSpPr>
        <p:spPr>
          <a:xfrm rot="16200000" flipH="1" flipV="1">
            <a:off x="4995136" y="-75528"/>
            <a:ext cx="65885" cy="3927467"/>
          </a:xfrm>
          <a:prstGeom prst="curvedConnector3">
            <a:avLst>
              <a:gd name="adj1" fmla="val -66940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A1C12FC6-5754-4B75-46F0-D5BFF03B9DC3}"/>
              </a:ext>
            </a:extLst>
          </p:cNvPr>
          <p:cNvCxnSpPr>
            <a:cxnSpLocks/>
            <a:stCxn id="313" idx="0"/>
            <a:endCxn id="8" idx="0"/>
          </p:cNvCxnSpPr>
          <p:nvPr/>
        </p:nvCxnSpPr>
        <p:spPr>
          <a:xfrm rot="16200000" flipH="1">
            <a:off x="7980191" y="866885"/>
            <a:ext cx="72170" cy="2048928"/>
          </a:xfrm>
          <a:prstGeom prst="curvedConnector3">
            <a:avLst>
              <a:gd name="adj1" fmla="val -31675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59B9D379-3B74-9007-98E3-01F33EB67523}"/>
              </a:ext>
            </a:extLst>
          </p:cNvPr>
          <p:cNvCxnSpPr>
            <a:cxnSpLocks/>
            <a:stCxn id="313" idx="0"/>
            <a:endCxn id="9" idx="0"/>
          </p:cNvCxnSpPr>
          <p:nvPr/>
        </p:nvCxnSpPr>
        <p:spPr>
          <a:xfrm rot="5400000" flipH="1" flipV="1">
            <a:off x="9002521" y="-156969"/>
            <a:ext cx="1524" cy="4022942"/>
          </a:xfrm>
          <a:prstGeom prst="curvedConnector3">
            <a:avLst>
              <a:gd name="adj1" fmla="val 30251509"/>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70D092-5FE8-3428-55E5-8733190B81DB}"/>
              </a:ext>
            </a:extLst>
          </p:cNvPr>
          <p:cNvSpPr txBox="1"/>
          <p:nvPr/>
        </p:nvSpPr>
        <p:spPr>
          <a:xfrm>
            <a:off x="1963990" y="5468494"/>
            <a:ext cx="954941" cy="369332"/>
          </a:xfrm>
          <a:prstGeom prst="rect">
            <a:avLst/>
          </a:prstGeom>
          <a:noFill/>
        </p:spPr>
        <p:txBody>
          <a:bodyPr wrap="none" rtlCol="0">
            <a:spAutoFit/>
          </a:bodyPr>
          <a:lstStyle/>
          <a:p>
            <a:r>
              <a:rPr lang="en-US" b="1"/>
              <a:t>[MASK]</a:t>
            </a:r>
          </a:p>
        </p:txBody>
      </p:sp>
      <p:pic>
        <p:nvPicPr>
          <p:cNvPr id="31" name="Google Shape;358;p10" descr="Diagram&#10;&#10;Description automatically generated with medium confidence">
            <a:extLst>
              <a:ext uri="{FF2B5EF4-FFF2-40B4-BE49-F238E27FC236}">
                <a16:creationId xmlns:a16="http://schemas.microsoft.com/office/drawing/2014/main" id="{E947D6C4-8B46-FBAF-9400-65698F065767}"/>
              </a:ext>
            </a:extLst>
          </p:cNvPr>
          <p:cNvPicPr preferRelativeResize="0"/>
          <p:nvPr/>
        </p:nvPicPr>
        <p:blipFill rotWithShape="1">
          <a:blip r:embed="rId3">
            <a:alphaModFix/>
          </a:blip>
          <a:srcRect l="56309" t="15788" r="32896" b="72382"/>
          <a:stretch/>
        </p:blipFill>
        <p:spPr>
          <a:xfrm>
            <a:off x="3059208" y="5495689"/>
            <a:ext cx="905164" cy="381689"/>
          </a:xfrm>
          <a:prstGeom prst="rect">
            <a:avLst/>
          </a:prstGeom>
          <a:noFill/>
          <a:ln>
            <a:noFill/>
          </a:ln>
        </p:spPr>
      </p:pic>
      <p:pic>
        <p:nvPicPr>
          <p:cNvPr id="32" name="Google Shape;358;p10" descr="Diagram&#10;&#10;Description automatically generated with medium confidence">
            <a:extLst>
              <a:ext uri="{FF2B5EF4-FFF2-40B4-BE49-F238E27FC236}">
                <a16:creationId xmlns:a16="http://schemas.microsoft.com/office/drawing/2014/main" id="{38E91F3D-582B-1EAA-2F4B-44BAE24C625B}"/>
              </a:ext>
            </a:extLst>
          </p:cNvPr>
          <p:cNvPicPr preferRelativeResize="0"/>
          <p:nvPr/>
        </p:nvPicPr>
        <p:blipFill rotWithShape="1">
          <a:blip r:embed="rId3">
            <a:alphaModFix/>
          </a:blip>
          <a:srcRect l="56309" t="15788" r="32896" b="72382"/>
          <a:stretch/>
        </p:blipFill>
        <p:spPr>
          <a:xfrm>
            <a:off x="10379581" y="5453523"/>
            <a:ext cx="905164" cy="3816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2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9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P spid="302" grpId="0"/>
      <p:bldP spid="303" grpId="0"/>
      <p:bldP spid="304" grpId="0" animBg="1"/>
      <p:bldP spid="306" grpId="0"/>
      <p:bldP spid="307" grpId="0"/>
      <p:bldP spid="308" grpId="0"/>
      <p:bldP spid="309" grpId="0"/>
      <p:bldP spid="313" grpId="0" animBg="1"/>
      <p:bldP spid="314" grpId="0"/>
      <p:bldP spid="321" grpId="0" animBg="1"/>
      <p:bldP spid="323" grpId="0"/>
      <p:bldP spid="2" grpId="0"/>
      <p:bldP spid="3" grpId="0"/>
      <p:bldP spid="5" grpId="0"/>
      <p:bldP spid="6"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F7B7A753-D4F4-F401-D65A-07A5B0EE0E25}"/>
            </a:ext>
          </a:extLst>
        </p:cNvPr>
        <p:cNvGrpSpPr/>
        <p:nvPr/>
      </p:nvGrpSpPr>
      <p:grpSpPr>
        <a:xfrm>
          <a:off x="0" y="0"/>
          <a:ext cx="0" cy="0"/>
          <a:chOff x="0" y="0"/>
          <a:chExt cx="0" cy="0"/>
        </a:xfrm>
      </p:grpSpPr>
      <p:sp>
        <p:nvSpPr>
          <p:cNvPr id="283" name="Google Shape;283;g2769b0234c6_0_103">
            <a:extLst>
              <a:ext uri="{FF2B5EF4-FFF2-40B4-BE49-F238E27FC236}">
                <a16:creationId xmlns:a16="http://schemas.microsoft.com/office/drawing/2014/main" id="{BB604BFF-EC9A-2C16-005E-ABBC6E0AE3E6}"/>
              </a:ext>
            </a:extLst>
          </p:cNvPr>
          <p:cNvSpPr txBox="1">
            <a:spLocks noGrp="1"/>
          </p:cNvSpPr>
          <p:nvPr>
            <p:ph type="title"/>
          </p:nvPr>
        </p:nvSpPr>
        <p:spPr>
          <a:xfrm>
            <a:off x="458100" y="74565"/>
            <a:ext cx="10515600" cy="958435"/>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b="1">
                <a:latin typeface="Helvetica Neue"/>
              </a:rPr>
              <a:t>GPT2: Workflow</a:t>
            </a:r>
            <a:endParaRPr sz="2800" b="1">
              <a:latin typeface="Helvetica Neue"/>
            </a:endParaRPr>
          </a:p>
        </p:txBody>
      </p:sp>
      <p:pic>
        <p:nvPicPr>
          <p:cNvPr id="293" name="Google Shape;293;g2769b0234c6_0_103" descr="Diagram&#10;&#10;Description automatically generated with medium confidence">
            <a:extLst>
              <a:ext uri="{FF2B5EF4-FFF2-40B4-BE49-F238E27FC236}">
                <a16:creationId xmlns:a16="http://schemas.microsoft.com/office/drawing/2014/main" id="{FB474627-CADA-4E18-5908-89FF85202D83}"/>
              </a:ext>
            </a:extLst>
          </p:cNvPr>
          <p:cNvPicPr preferRelativeResize="0"/>
          <p:nvPr/>
        </p:nvPicPr>
        <p:blipFill rotWithShape="1">
          <a:blip r:embed="rId3">
            <a:alphaModFix/>
          </a:blip>
          <a:srcRect l="33043" t="13466" r="55046" b="71807"/>
          <a:stretch/>
        </p:blipFill>
        <p:spPr>
          <a:xfrm>
            <a:off x="8251806" y="5421716"/>
            <a:ext cx="998727" cy="475100"/>
          </a:xfrm>
          <a:prstGeom prst="rect">
            <a:avLst/>
          </a:prstGeom>
          <a:noFill/>
          <a:ln>
            <a:noFill/>
          </a:ln>
        </p:spPr>
      </p:pic>
      <p:pic>
        <p:nvPicPr>
          <p:cNvPr id="294" name="Google Shape;294;g2769b0234c6_0_103" descr="Diagram&#10;&#10;Description automatically generated with medium confidence">
            <a:extLst>
              <a:ext uri="{FF2B5EF4-FFF2-40B4-BE49-F238E27FC236}">
                <a16:creationId xmlns:a16="http://schemas.microsoft.com/office/drawing/2014/main" id="{27AD8880-B657-CC65-96C0-F266B3966E56}"/>
              </a:ext>
            </a:extLst>
          </p:cNvPr>
          <p:cNvPicPr preferRelativeResize="0"/>
          <p:nvPr/>
        </p:nvPicPr>
        <p:blipFill rotWithShape="1">
          <a:blip r:embed="rId3">
            <a:alphaModFix/>
          </a:blip>
          <a:srcRect l="23402" t="13466" r="66647" b="74507"/>
          <a:stretch/>
        </p:blipFill>
        <p:spPr>
          <a:xfrm>
            <a:off x="7488628" y="5421729"/>
            <a:ext cx="834298" cy="387974"/>
          </a:xfrm>
          <a:prstGeom prst="rect">
            <a:avLst/>
          </a:prstGeom>
          <a:noFill/>
          <a:ln>
            <a:noFill/>
          </a:ln>
        </p:spPr>
      </p:pic>
      <p:sp>
        <p:nvSpPr>
          <p:cNvPr id="302" name="Google Shape;302;g2769b0234c6_0_103">
            <a:extLst>
              <a:ext uri="{FF2B5EF4-FFF2-40B4-BE49-F238E27FC236}">
                <a16:creationId xmlns:a16="http://schemas.microsoft.com/office/drawing/2014/main" id="{51C5028C-6E48-F4B1-9A38-C1357D540E98}"/>
              </a:ext>
            </a:extLst>
          </p:cNvPr>
          <p:cNvSpPr txBox="1"/>
          <p:nvPr/>
        </p:nvSpPr>
        <p:spPr>
          <a:xfrm>
            <a:off x="6712214" y="2219392"/>
            <a:ext cx="5592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a:t>
            </a:r>
            <a:endParaRPr sz="2400" i="1" baseline="-25000">
              <a:latin typeface="Calibri"/>
              <a:ea typeface="Calibri"/>
              <a:cs typeface="Calibri"/>
              <a:sym typeface="Calibri"/>
            </a:endParaRPr>
          </a:p>
        </p:txBody>
      </p:sp>
      <p:sp>
        <p:nvSpPr>
          <p:cNvPr id="303" name="Google Shape;303;g2769b0234c6_0_103">
            <a:extLst>
              <a:ext uri="{FF2B5EF4-FFF2-40B4-BE49-F238E27FC236}">
                <a16:creationId xmlns:a16="http://schemas.microsoft.com/office/drawing/2014/main" id="{68E38AB0-08DF-CCD6-E20A-D2C9EABD999B}"/>
              </a:ext>
            </a:extLst>
          </p:cNvPr>
          <p:cNvSpPr txBox="1"/>
          <p:nvPr/>
        </p:nvSpPr>
        <p:spPr>
          <a:xfrm>
            <a:off x="6022126" y="2653517"/>
            <a:ext cx="240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Calibri"/>
                <a:ea typeface="Calibri"/>
                <a:cs typeface="Calibri"/>
                <a:sym typeface="Calibri"/>
              </a:rPr>
              <a:t>Current word</a:t>
            </a:r>
            <a:endParaRPr sz="2400" i="1">
              <a:latin typeface="Calibri"/>
              <a:ea typeface="Calibri"/>
              <a:cs typeface="Calibri"/>
              <a:sym typeface="Calibri"/>
            </a:endParaRPr>
          </a:p>
        </p:txBody>
      </p:sp>
      <p:sp>
        <p:nvSpPr>
          <p:cNvPr id="304" name="Google Shape;304;g2769b0234c6_0_103">
            <a:extLst>
              <a:ext uri="{FF2B5EF4-FFF2-40B4-BE49-F238E27FC236}">
                <a16:creationId xmlns:a16="http://schemas.microsoft.com/office/drawing/2014/main" id="{C1499987-A46A-2BE3-D66D-0EAF1A2B5055}"/>
              </a:ext>
            </a:extLst>
          </p:cNvPr>
          <p:cNvSpPr/>
          <p:nvPr/>
        </p:nvSpPr>
        <p:spPr>
          <a:xfrm>
            <a:off x="6096000" y="2750024"/>
            <a:ext cx="1764600" cy="3720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g2769b0234c6_0_103">
            <a:extLst>
              <a:ext uri="{FF2B5EF4-FFF2-40B4-BE49-F238E27FC236}">
                <a16:creationId xmlns:a16="http://schemas.microsoft.com/office/drawing/2014/main" id="{30A771C7-C5B2-6D7A-888D-3809D83FA65D}"/>
              </a:ext>
            </a:extLst>
          </p:cNvPr>
          <p:cNvSpPr txBox="1"/>
          <p:nvPr/>
        </p:nvSpPr>
        <p:spPr>
          <a:xfrm>
            <a:off x="4006800" y="2632032"/>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07" name="Google Shape;307;g2769b0234c6_0_103">
            <a:extLst>
              <a:ext uri="{FF2B5EF4-FFF2-40B4-BE49-F238E27FC236}">
                <a16:creationId xmlns:a16="http://schemas.microsoft.com/office/drawing/2014/main" id="{3A35CE01-EAD2-173A-47A8-C4E3A298C609}"/>
              </a:ext>
            </a:extLst>
          </p:cNvPr>
          <p:cNvSpPr txBox="1"/>
          <p:nvPr/>
        </p:nvSpPr>
        <p:spPr>
          <a:xfrm>
            <a:off x="2019737" y="2637687"/>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08" name="Google Shape;308;g2769b0234c6_0_103">
            <a:extLst>
              <a:ext uri="{FF2B5EF4-FFF2-40B4-BE49-F238E27FC236}">
                <a16:creationId xmlns:a16="http://schemas.microsoft.com/office/drawing/2014/main" id="{D2D1A4F7-83E0-EE3B-6D1E-812F96AC2375}"/>
              </a:ext>
            </a:extLst>
          </p:cNvPr>
          <p:cNvSpPr txBox="1"/>
          <p:nvPr/>
        </p:nvSpPr>
        <p:spPr>
          <a:xfrm>
            <a:off x="4738800" y="2152944"/>
            <a:ext cx="7776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t-1</a:t>
            </a:r>
            <a:endParaRPr sz="2400" i="1" baseline="-25000">
              <a:latin typeface="Calibri"/>
              <a:ea typeface="Calibri"/>
              <a:cs typeface="Calibri"/>
              <a:sym typeface="Calibri"/>
            </a:endParaRPr>
          </a:p>
        </p:txBody>
      </p:sp>
      <p:sp>
        <p:nvSpPr>
          <p:cNvPr id="309" name="Google Shape;309;g2769b0234c6_0_103">
            <a:extLst>
              <a:ext uri="{FF2B5EF4-FFF2-40B4-BE49-F238E27FC236}">
                <a16:creationId xmlns:a16="http://schemas.microsoft.com/office/drawing/2014/main" id="{4960EADD-BBE9-BF07-36DF-5932AE6B0FFC}"/>
              </a:ext>
            </a:extLst>
          </p:cNvPr>
          <p:cNvSpPr txBox="1"/>
          <p:nvPr/>
        </p:nvSpPr>
        <p:spPr>
          <a:xfrm>
            <a:off x="2827937" y="2158599"/>
            <a:ext cx="7776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latin typeface="Calibri"/>
                <a:ea typeface="Calibri"/>
                <a:cs typeface="Calibri"/>
                <a:sym typeface="Calibri"/>
              </a:rPr>
              <a:t>w</a:t>
            </a:r>
            <a:r>
              <a:rPr lang="en-US" sz="2400" i="1" baseline="-25000">
                <a:latin typeface="Calibri"/>
                <a:ea typeface="Calibri"/>
                <a:cs typeface="Calibri"/>
                <a:sym typeface="Calibri"/>
              </a:rPr>
              <a:t>t-2</a:t>
            </a:r>
            <a:endParaRPr sz="2400" i="1" baseline="-25000">
              <a:latin typeface="Calibri"/>
              <a:ea typeface="Calibri"/>
              <a:cs typeface="Calibri"/>
              <a:sym typeface="Calibri"/>
            </a:endParaRPr>
          </a:p>
        </p:txBody>
      </p:sp>
      <p:pic>
        <p:nvPicPr>
          <p:cNvPr id="310" name="Google Shape;310;g2769b0234c6_0_103" descr="Diagram&#10;&#10;Description automatically generated with medium confidence">
            <a:extLst>
              <a:ext uri="{FF2B5EF4-FFF2-40B4-BE49-F238E27FC236}">
                <a16:creationId xmlns:a16="http://schemas.microsoft.com/office/drawing/2014/main" id="{A60E2342-DF81-1F32-BEEF-D6F5511F1B82}"/>
              </a:ext>
            </a:extLst>
          </p:cNvPr>
          <p:cNvPicPr preferRelativeResize="0"/>
          <p:nvPr/>
        </p:nvPicPr>
        <p:blipFill rotWithShape="1">
          <a:blip r:embed="rId3">
            <a:alphaModFix/>
          </a:blip>
          <a:srcRect l="44424" t="13466" r="43665" b="71807"/>
          <a:stretch/>
        </p:blipFill>
        <p:spPr>
          <a:xfrm>
            <a:off x="6492449" y="1891355"/>
            <a:ext cx="998727" cy="475100"/>
          </a:xfrm>
          <a:prstGeom prst="rect">
            <a:avLst/>
          </a:prstGeom>
          <a:noFill/>
          <a:ln>
            <a:noFill/>
          </a:ln>
        </p:spPr>
      </p:pic>
      <p:pic>
        <p:nvPicPr>
          <p:cNvPr id="311" name="Google Shape;311;g2769b0234c6_0_103" descr="Diagram&#10;&#10;Description automatically generated with medium confidence">
            <a:extLst>
              <a:ext uri="{FF2B5EF4-FFF2-40B4-BE49-F238E27FC236}">
                <a16:creationId xmlns:a16="http://schemas.microsoft.com/office/drawing/2014/main" id="{DC061F54-FA67-EF04-9D0F-02CC9C7F92AE}"/>
              </a:ext>
            </a:extLst>
          </p:cNvPr>
          <p:cNvPicPr preferRelativeResize="0"/>
          <p:nvPr/>
        </p:nvPicPr>
        <p:blipFill rotWithShape="1">
          <a:blip r:embed="rId3">
            <a:alphaModFix/>
          </a:blip>
          <a:srcRect l="33042" t="13467" r="55046" b="74128"/>
          <a:stretch/>
        </p:blipFill>
        <p:spPr>
          <a:xfrm>
            <a:off x="4517675" y="1871942"/>
            <a:ext cx="998749" cy="400201"/>
          </a:xfrm>
          <a:prstGeom prst="rect">
            <a:avLst/>
          </a:prstGeom>
          <a:noFill/>
          <a:ln>
            <a:noFill/>
          </a:ln>
        </p:spPr>
      </p:pic>
      <p:pic>
        <p:nvPicPr>
          <p:cNvPr id="312" name="Google Shape;312;g2769b0234c6_0_103" descr="Diagram&#10;&#10;Description automatically generated with medium confidence">
            <a:extLst>
              <a:ext uri="{FF2B5EF4-FFF2-40B4-BE49-F238E27FC236}">
                <a16:creationId xmlns:a16="http://schemas.microsoft.com/office/drawing/2014/main" id="{6E8359FA-587C-D202-43B6-48C821CA2207}"/>
              </a:ext>
            </a:extLst>
          </p:cNvPr>
          <p:cNvPicPr preferRelativeResize="0"/>
          <p:nvPr/>
        </p:nvPicPr>
        <p:blipFill rotWithShape="1">
          <a:blip r:embed="rId3">
            <a:alphaModFix/>
          </a:blip>
          <a:srcRect l="23402" t="13466" r="66647" b="74507"/>
          <a:stretch/>
        </p:blipFill>
        <p:spPr>
          <a:xfrm>
            <a:off x="2647196" y="1921149"/>
            <a:ext cx="834298" cy="387974"/>
          </a:xfrm>
          <a:prstGeom prst="rect">
            <a:avLst/>
          </a:prstGeom>
          <a:noFill/>
          <a:ln>
            <a:noFill/>
          </a:ln>
        </p:spPr>
      </p:pic>
      <p:sp>
        <p:nvSpPr>
          <p:cNvPr id="313" name="Google Shape;313;g2769b0234c6_0_103">
            <a:extLst>
              <a:ext uri="{FF2B5EF4-FFF2-40B4-BE49-F238E27FC236}">
                <a16:creationId xmlns:a16="http://schemas.microsoft.com/office/drawing/2014/main" id="{9A9E33F2-C9EF-BB30-50E3-9FF0D7E690CA}"/>
              </a:ext>
            </a:extLst>
          </p:cNvPr>
          <p:cNvSpPr/>
          <p:nvPr/>
        </p:nvSpPr>
        <p:spPr>
          <a:xfrm>
            <a:off x="6469062" y="1855264"/>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g2769b0234c6_0_103">
            <a:extLst>
              <a:ext uri="{FF2B5EF4-FFF2-40B4-BE49-F238E27FC236}">
                <a16:creationId xmlns:a16="http://schemas.microsoft.com/office/drawing/2014/main" id="{B243FEAA-714B-20AF-0DA6-682698585FA3}"/>
              </a:ext>
            </a:extLst>
          </p:cNvPr>
          <p:cNvSpPr txBox="1"/>
          <p:nvPr/>
        </p:nvSpPr>
        <p:spPr>
          <a:xfrm>
            <a:off x="58346" y="980865"/>
            <a:ext cx="5177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1. Self-attention with Uni-directional context</a:t>
            </a:r>
            <a:endParaRPr sz="1800">
              <a:latin typeface="Calibri"/>
              <a:ea typeface="Calibri"/>
              <a:cs typeface="Calibri"/>
              <a:sym typeface="Calibri"/>
            </a:endParaRPr>
          </a:p>
        </p:txBody>
      </p:sp>
      <p:pic>
        <p:nvPicPr>
          <p:cNvPr id="318" name="Google Shape;318;g2769b0234c6_0_103" descr="Diagram&#10;&#10;Description automatically generated with medium confidence">
            <a:extLst>
              <a:ext uri="{FF2B5EF4-FFF2-40B4-BE49-F238E27FC236}">
                <a16:creationId xmlns:a16="http://schemas.microsoft.com/office/drawing/2014/main" id="{95909AFB-738D-E674-FFF4-9D0C4867CE16}"/>
              </a:ext>
            </a:extLst>
          </p:cNvPr>
          <p:cNvPicPr preferRelativeResize="0"/>
          <p:nvPr/>
        </p:nvPicPr>
        <p:blipFill rotWithShape="1">
          <a:blip r:embed="rId3">
            <a:alphaModFix/>
          </a:blip>
          <a:srcRect l="33043" t="13466" r="55046" b="71807"/>
          <a:stretch/>
        </p:blipFill>
        <p:spPr>
          <a:xfrm>
            <a:off x="915574" y="5427772"/>
            <a:ext cx="998727" cy="475100"/>
          </a:xfrm>
          <a:prstGeom prst="rect">
            <a:avLst/>
          </a:prstGeom>
          <a:noFill/>
          <a:ln>
            <a:noFill/>
          </a:ln>
        </p:spPr>
      </p:pic>
      <p:pic>
        <p:nvPicPr>
          <p:cNvPr id="319" name="Google Shape;319;g2769b0234c6_0_103" descr="Diagram&#10;&#10;Description automatically generated with medium confidence">
            <a:extLst>
              <a:ext uri="{FF2B5EF4-FFF2-40B4-BE49-F238E27FC236}">
                <a16:creationId xmlns:a16="http://schemas.microsoft.com/office/drawing/2014/main" id="{5BC2BE92-7B62-EB89-056D-B068D6EF689C}"/>
              </a:ext>
            </a:extLst>
          </p:cNvPr>
          <p:cNvPicPr preferRelativeResize="0"/>
          <p:nvPr/>
        </p:nvPicPr>
        <p:blipFill rotWithShape="1">
          <a:blip r:embed="rId3">
            <a:alphaModFix/>
          </a:blip>
          <a:srcRect l="23402" t="13466" r="66647" b="74507"/>
          <a:stretch/>
        </p:blipFill>
        <p:spPr>
          <a:xfrm>
            <a:off x="152396" y="5427785"/>
            <a:ext cx="834298" cy="387974"/>
          </a:xfrm>
          <a:prstGeom prst="rect">
            <a:avLst/>
          </a:prstGeom>
          <a:noFill/>
          <a:ln>
            <a:noFill/>
          </a:ln>
        </p:spPr>
      </p:pic>
      <p:sp>
        <p:nvSpPr>
          <p:cNvPr id="321" name="Google Shape;321;g2769b0234c6_0_103">
            <a:extLst>
              <a:ext uri="{FF2B5EF4-FFF2-40B4-BE49-F238E27FC236}">
                <a16:creationId xmlns:a16="http://schemas.microsoft.com/office/drawing/2014/main" id="{B9E68DF9-F70A-7CD3-5E66-776C9DDBF663}"/>
              </a:ext>
            </a:extLst>
          </p:cNvPr>
          <p:cNvSpPr/>
          <p:nvPr/>
        </p:nvSpPr>
        <p:spPr>
          <a:xfrm>
            <a:off x="2916844" y="5427722"/>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2" name="Google Shape;322;g2769b0234c6_0_103">
            <a:extLst>
              <a:ext uri="{FF2B5EF4-FFF2-40B4-BE49-F238E27FC236}">
                <a16:creationId xmlns:a16="http://schemas.microsoft.com/office/drawing/2014/main" id="{A5508FAF-E196-5402-CD75-692405A3C9CC}"/>
              </a:ext>
            </a:extLst>
          </p:cNvPr>
          <p:cNvCxnSpPr/>
          <p:nvPr/>
        </p:nvCxnSpPr>
        <p:spPr>
          <a:xfrm>
            <a:off x="4127375" y="5653160"/>
            <a:ext cx="390300" cy="0"/>
          </a:xfrm>
          <a:prstGeom prst="straightConnector1">
            <a:avLst/>
          </a:prstGeom>
          <a:noFill/>
          <a:ln w="38100" cap="flat" cmpd="sng">
            <a:solidFill>
              <a:schemeClr val="dk2"/>
            </a:solidFill>
            <a:prstDash val="solid"/>
            <a:round/>
            <a:headEnd type="none" w="med" len="med"/>
            <a:tailEnd type="triangle" w="med" len="med"/>
          </a:ln>
        </p:spPr>
      </p:cxnSp>
      <p:sp>
        <p:nvSpPr>
          <p:cNvPr id="323" name="Google Shape;323;g2769b0234c6_0_103">
            <a:extLst>
              <a:ext uri="{FF2B5EF4-FFF2-40B4-BE49-F238E27FC236}">
                <a16:creationId xmlns:a16="http://schemas.microsoft.com/office/drawing/2014/main" id="{F3A67B99-D46A-AD1E-E82E-3C5100F84E2C}"/>
              </a:ext>
            </a:extLst>
          </p:cNvPr>
          <p:cNvSpPr txBox="1"/>
          <p:nvPr/>
        </p:nvSpPr>
        <p:spPr>
          <a:xfrm>
            <a:off x="58346" y="3512191"/>
            <a:ext cx="370085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2. Causal language modeling (CLM)</a:t>
            </a:r>
            <a:endParaRPr sz="1800">
              <a:latin typeface="Calibri"/>
              <a:ea typeface="Calibri"/>
              <a:cs typeface="Calibri"/>
              <a:sym typeface="Calibri"/>
            </a:endParaRPr>
          </a:p>
        </p:txBody>
      </p:sp>
      <p:cxnSp>
        <p:nvCxnSpPr>
          <p:cNvPr id="329" name="Google Shape;329;g2769b0234c6_0_103">
            <a:extLst>
              <a:ext uri="{FF2B5EF4-FFF2-40B4-BE49-F238E27FC236}">
                <a16:creationId xmlns:a16="http://schemas.microsoft.com/office/drawing/2014/main" id="{D345EC78-4F46-822C-1BA5-98EF07837C87}"/>
              </a:ext>
            </a:extLst>
          </p:cNvPr>
          <p:cNvCxnSpPr/>
          <p:nvPr/>
        </p:nvCxnSpPr>
        <p:spPr>
          <a:xfrm>
            <a:off x="6796662" y="5653160"/>
            <a:ext cx="390300" cy="0"/>
          </a:xfrm>
          <a:prstGeom prst="straightConnector1">
            <a:avLst/>
          </a:prstGeom>
          <a:noFill/>
          <a:ln w="38100" cap="flat" cmpd="sng">
            <a:solidFill>
              <a:schemeClr val="dk2"/>
            </a:solidFill>
            <a:prstDash val="solid"/>
            <a:round/>
            <a:headEnd type="none" w="med" len="med"/>
            <a:tailEnd type="triangle" w="med" len="med"/>
          </a:ln>
        </p:spPr>
      </p:cxnSp>
      <p:cxnSp>
        <p:nvCxnSpPr>
          <p:cNvPr id="12" name="Connector: Curved 11">
            <a:extLst>
              <a:ext uri="{FF2B5EF4-FFF2-40B4-BE49-F238E27FC236}">
                <a16:creationId xmlns:a16="http://schemas.microsoft.com/office/drawing/2014/main" id="{68474C5D-2BAC-B1F5-F7DC-7EF64F671560}"/>
              </a:ext>
            </a:extLst>
          </p:cNvPr>
          <p:cNvCxnSpPr>
            <a:cxnSpLocks/>
            <a:stCxn id="313" idx="0"/>
            <a:endCxn id="311" idx="0"/>
          </p:cNvCxnSpPr>
          <p:nvPr/>
        </p:nvCxnSpPr>
        <p:spPr>
          <a:xfrm rot="16200000" flipH="1" flipV="1">
            <a:off x="5996092" y="876222"/>
            <a:ext cx="16678" cy="1974762"/>
          </a:xfrm>
          <a:prstGeom prst="curvedConnector3">
            <a:avLst>
              <a:gd name="adj1" fmla="val -13706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660A45FF-A487-1B28-C0DF-622B02117EC8}"/>
              </a:ext>
            </a:extLst>
          </p:cNvPr>
          <p:cNvCxnSpPr>
            <a:cxnSpLocks/>
            <a:stCxn id="313" idx="0"/>
            <a:endCxn id="312" idx="0"/>
          </p:cNvCxnSpPr>
          <p:nvPr/>
        </p:nvCxnSpPr>
        <p:spPr>
          <a:xfrm rot="16200000" flipH="1" flipV="1">
            <a:off x="4995136" y="-75528"/>
            <a:ext cx="65885" cy="3927467"/>
          </a:xfrm>
          <a:prstGeom prst="curvedConnector3">
            <a:avLst>
              <a:gd name="adj1" fmla="val -66940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2938B11-1368-B6F9-C639-EAB040FF1052}"/>
              </a:ext>
            </a:extLst>
          </p:cNvPr>
          <p:cNvSpPr txBox="1"/>
          <p:nvPr/>
        </p:nvSpPr>
        <p:spPr>
          <a:xfrm>
            <a:off x="2988008" y="5459701"/>
            <a:ext cx="954941" cy="369332"/>
          </a:xfrm>
          <a:prstGeom prst="rect">
            <a:avLst/>
          </a:prstGeom>
          <a:noFill/>
        </p:spPr>
        <p:txBody>
          <a:bodyPr wrap="none" rtlCol="0">
            <a:spAutoFit/>
          </a:bodyPr>
          <a:lstStyle/>
          <a:p>
            <a:r>
              <a:rPr lang="en-US" b="1"/>
              <a:t>[MASK]</a:t>
            </a:r>
          </a:p>
        </p:txBody>
      </p:sp>
      <p:pic>
        <p:nvPicPr>
          <p:cNvPr id="32" name="Google Shape;358;p10" descr="Diagram&#10;&#10;Description automatically generated with medium confidence">
            <a:extLst>
              <a:ext uri="{FF2B5EF4-FFF2-40B4-BE49-F238E27FC236}">
                <a16:creationId xmlns:a16="http://schemas.microsoft.com/office/drawing/2014/main" id="{2276C546-58CE-9005-C0B2-11FE9B3471FF}"/>
              </a:ext>
            </a:extLst>
          </p:cNvPr>
          <p:cNvPicPr preferRelativeResize="0"/>
          <p:nvPr/>
        </p:nvPicPr>
        <p:blipFill rotWithShape="1">
          <a:blip r:embed="rId3">
            <a:alphaModFix/>
          </a:blip>
          <a:srcRect l="56309" t="15788" r="32896" b="72382"/>
          <a:stretch/>
        </p:blipFill>
        <p:spPr>
          <a:xfrm>
            <a:off x="10379581" y="5453523"/>
            <a:ext cx="905164" cy="381689"/>
          </a:xfrm>
          <a:prstGeom prst="rect">
            <a:avLst/>
          </a:prstGeom>
          <a:noFill/>
          <a:ln>
            <a:noFill/>
          </a:ln>
        </p:spPr>
      </p:pic>
      <p:pic>
        <p:nvPicPr>
          <p:cNvPr id="4" name="Picture 3" descr="Graphical user interface&#10;&#10;Description automatically generated">
            <a:extLst>
              <a:ext uri="{FF2B5EF4-FFF2-40B4-BE49-F238E27FC236}">
                <a16:creationId xmlns:a16="http://schemas.microsoft.com/office/drawing/2014/main" id="{46FB8B75-889F-DFA0-5327-9E21C86CE23B}"/>
              </a:ext>
            </a:extLst>
          </p:cNvPr>
          <p:cNvPicPr>
            <a:picLocks noChangeAspect="1"/>
          </p:cNvPicPr>
          <p:nvPr/>
        </p:nvPicPr>
        <p:blipFill rotWithShape="1">
          <a:blip r:embed="rId4">
            <a:extLst>
              <a:ext uri="{28A0092B-C50C-407E-A947-70E740481C1C}">
                <a14:useLocalDpi xmlns:a14="http://schemas.microsoft.com/office/drawing/2010/main" val="0"/>
              </a:ext>
            </a:extLst>
          </a:blip>
          <a:srcRect r="51598"/>
          <a:stretch/>
        </p:blipFill>
        <p:spPr>
          <a:xfrm>
            <a:off x="4517758" y="4431305"/>
            <a:ext cx="1880025" cy="2183664"/>
          </a:xfrm>
          <a:prstGeom prst="rect">
            <a:avLst/>
          </a:prstGeom>
        </p:spPr>
      </p:pic>
      <p:sp>
        <p:nvSpPr>
          <p:cNvPr id="10" name="Google Shape;321;g2769b0234c6_0_103">
            <a:extLst>
              <a:ext uri="{FF2B5EF4-FFF2-40B4-BE49-F238E27FC236}">
                <a16:creationId xmlns:a16="http://schemas.microsoft.com/office/drawing/2014/main" id="{D11F3760-46C8-38F6-D458-87A4E9625A14}"/>
              </a:ext>
            </a:extLst>
          </p:cNvPr>
          <p:cNvSpPr/>
          <p:nvPr/>
        </p:nvSpPr>
        <p:spPr>
          <a:xfrm>
            <a:off x="10309413" y="5378116"/>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C8DAFCFF-74BE-C4CC-A0B7-6BF493631CEF}"/>
              </a:ext>
            </a:extLst>
          </p:cNvPr>
          <p:cNvSpPr txBox="1"/>
          <p:nvPr/>
        </p:nvSpPr>
        <p:spPr>
          <a:xfrm>
            <a:off x="1779439" y="5465267"/>
            <a:ext cx="1201676" cy="400110"/>
          </a:xfrm>
          <a:prstGeom prst="rect">
            <a:avLst/>
          </a:prstGeom>
          <a:noFill/>
        </p:spPr>
        <p:txBody>
          <a:bodyPr wrap="none" rtlCol="0">
            <a:spAutoFit/>
          </a:bodyPr>
          <a:lstStyle/>
          <a:p>
            <a:r>
              <a:rPr lang="en-US" sz="2000" b="1"/>
              <a:t>[</a:t>
            </a:r>
            <a:r>
              <a:rPr lang="en-US" sz="2000" b="1">
                <a:solidFill>
                  <a:schemeClr val="accent2"/>
                </a:solidFill>
              </a:rPr>
              <a:t>vehicle</a:t>
            </a:r>
            <a:r>
              <a:rPr lang="en-US" sz="2000" b="1"/>
              <a:t>]</a:t>
            </a:r>
          </a:p>
        </p:txBody>
      </p:sp>
      <p:sp>
        <p:nvSpPr>
          <p:cNvPr id="13" name="TextBox 12">
            <a:extLst>
              <a:ext uri="{FF2B5EF4-FFF2-40B4-BE49-F238E27FC236}">
                <a16:creationId xmlns:a16="http://schemas.microsoft.com/office/drawing/2014/main" id="{04A3722E-9A16-5D25-873D-3FDDFABFB4A9}"/>
              </a:ext>
            </a:extLst>
          </p:cNvPr>
          <p:cNvSpPr txBox="1"/>
          <p:nvPr/>
        </p:nvSpPr>
        <p:spPr>
          <a:xfrm>
            <a:off x="9142821" y="5444312"/>
            <a:ext cx="1201676" cy="400110"/>
          </a:xfrm>
          <a:prstGeom prst="rect">
            <a:avLst/>
          </a:prstGeom>
          <a:noFill/>
        </p:spPr>
        <p:txBody>
          <a:bodyPr wrap="none" rtlCol="0">
            <a:spAutoFit/>
          </a:bodyPr>
          <a:lstStyle/>
          <a:p>
            <a:r>
              <a:rPr lang="en-US" sz="2000" b="1"/>
              <a:t>[</a:t>
            </a:r>
            <a:r>
              <a:rPr lang="en-US" sz="2000" b="1">
                <a:solidFill>
                  <a:schemeClr val="accent2"/>
                </a:solidFill>
              </a:rPr>
              <a:t>vehicle</a:t>
            </a:r>
            <a:r>
              <a:rPr lang="en-US" sz="2000" b="1"/>
              <a:t>]</a:t>
            </a:r>
          </a:p>
        </p:txBody>
      </p:sp>
    </p:spTree>
    <p:extLst>
      <p:ext uri="{BB962C8B-B14F-4D97-AF65-F5344CB8AC3E}">
        <p14:creationId xmlns:p14="http://schemas.microsoft.com/office/powerpoint/2010/main" val="7234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p:bldP spid="304" grpId="0" animBg="1"/>
      <p:bldP spid="306" grpId="0"/>
      <p:bldP spid="307" grpId="0"/>
      <p:bldP spid="308" grpId="0"/>
      <p:bldP spid="309" grpId="0"/>
      <p:bldP spid="313" grpId="0" animBg="1"/>
      <p:bldP spid="314" grpId="0"/>
      <p:bldP spid="321" grpId="0" animBg="1"/>
      <p:bldP spid="323" grpId="0"/>
      <p:bldP spid="30" grpId="0"/>
      <p:bldP spid="10" grpId="0" animBg="1"/>
      <p:bldP spid="11"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17756</TotalTime>
  <Words>5295</Words>
  <Application>Microsoft Office PowerPoint</Application>
  <PresentationFormat>Widescreen</PresentationFormat>
  <Paragraphs>542</Paragraphs>
  <Slides>67</Slides>
  <Notes>28</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67</vt:i4>
      </vt:variant>
    </vt:vector>
  </HeadingPairs>
  <TitlesOfParts>
    <vt:vector size="82" baseType="lpstr">
      <vt:lpstr>Aptos</vt:lpstr>
      <vt:lpstr>Aptos (Body)</vt:lpstr>
      <vt:lpstr>Aptos Display</vt:lpstr>
      <vt:lpstr>Arial</vt:lpstr>
      <vt:lpstr>Calibri</vt:lpstr>
      <vt:lpstr>Cambria Math</vt:lpstr>
      <vt:lpstr>charter</vt:lpstr>
      <vt:lpstr>Helvetica Neue</vt:lpstr>
      <vt:lpstr>Montserrat</vt:lpstr>
      <vt:lpstr>Roboto</vt:lpstr>
      <vt:lpstr>SF Pro Display</vt:lpstr>
      <vt:lpstr>source-serif-pro</vt:lpstr>
      <vt:lpstr>Times New Roman</vt:lpstr>
      <vt:lpstr>Wingdings</vt:lpstr>
      <vt:lpstr>Office Theme</vt:lpstr>
      <vt:lpstr>Recent trends in large language models</vt:lpstr>
      <vt:lpstr>Agenda</vt:lpstr>
      <vt:lpstr>Agenda</vt:lpstr>
      <vt:lpstr>PowerPoint Presentation</vt:lpstr>
      <vt:lpstr>Language models are everywhere</vt:lpstr>
      <vt:lpstr>Language models are everywhere</vt:lpstr>
      <vt:lpstr>Transformer </vt:lpstr>
      <vt:lpstr>BERT: Workflow</vt:lpstr>
      <vt:lpstr>GPT2: Workflow</vt:lpstr>
      <vt:lpstr>Fine tuning: tune pretrain language model on a task</vt:lpstr>
      <vt:lpstr>Agenda</vt:lpstr>
      <vt:lpstr>Agenda</vt:lpstr>
      <vt:lpstr>PowerPoint Presentation</vt:lpstr>
      <vt:lpstr>PowerPoint Presentation</vt:lpstr>
      <vt:lpstr>Hierarchy of Linguistic Info - Setting</vt:lpstr>
      <vt:lpstr>PowerPoint Presentation</vt:lpstr>
      <vt:lpstr>PowerPoint Presentation</vt:lpstr>
      <vt:lpstr>PowerPoint Presentation</vt:lpstr>
      <vt:lpstr>PowerPoint Presentation</vt:lpstr>
      <vt:lpstr>PowerPoint Presentation</vt:lpstr>
      <vt:lpstr>Data-driven encoding models evaluate the relationships between brains and deep learning models</vt:lpstr>
      <vt:lpstr>Brain Encoding?</vt:lpstr>
      <vt:lpstr>PowerPoint Presentation</vt:lpstr>
      <vt:lpstr>Joint processing of linguistic properties in brains and language models</vt:lpstr>
      <vt:lpstr>Tasks affect processing</vt:lpstr>
      <vt:lpstr>Mechanistic Interpretability</vt:lpstr>
      <vt:lpstr>Interesting questions about BERT, GPT2</vt:lpstr>
      <vt:lpstr>Robustness</vt:lpstr>
      <vt:lpstr>How does finetuning modify the layers representations for different models?</vt:lpstr>
      <vt:lpstr>Is the impact of input text perturbations on finetuned models task-dependent? </vt:lpstr>
      <vt:lpstr>Training DL models using brain recordings</vt:lpstr>
      <vt:lpstr>Inducing Brain Relevant Bias</vt:lpstr>
      <vt:lpstr>Agenda</vt:lpstr>
      <vt:lpstr>Downside of full fine tuning</vt:lpstr>
      <vt:lpstr>Agenda</vt:lpstr>
      <vt:lpstr>T5 (Text-to-Text Transfer Transformer): Workflow</vt:lpstr>
      <vt:lpstr>T5: Workflow, Encoder</vt:lpstr>
      <vt:lpstr>T5: Different unsupervised objectives</vt:lpstr>
      <vt:lpstr>Agenda</vt:lpstr>
      <vt:lpstr>Aspects of NLP models and Brain datasets</vt:lpstr>
      <vt:lpstr>Tasks affect processing: Prompting vs. finetuning</vt:lpstr>
      <vt:lpstr>Agenda</vt:lpstr>
      <vt:lpstr>Prompting</vt:lpstr>
      <vt:lpstr>Zero-shot vs. One-shot vs. Few-shot prompting</vt:lpstr>
      <vt:lpstr>GPT-3 Prompting</vt:lpstr>
      <vt:lpstr>Prompt-tuning</vt:lpstr>
      <vt:lpstr>Hard vs. Soft Prompts</vt:lpstr>
      <vt:lpstr>Soft Prompt-tuning vs. Adapters</vt:lpstr>
      <vt:lpstr>Prompt-tuning</vt:lpstr>
      <vt:lpstr>Prompt-tuning</vt:lpstr>
      <vt:lpstr>Prompt-tuning</vt:lpstr>
      <vt:lpstr>Prompt-tuning</vt:lpstr>
      <vt:lpstr>Agenda</vt:lpstr>
      <vt:lpstr>Large language models can segment narrative events similarly to humans</vt:lpstr>
      <vt:lpstr>Limits of prompting of harder tasks?</vt:lpstr>
      <vt:lpstr>Agenda</vt:lpstr>
      <vt:lpstr>Instruction-tuning</vt:lpstr>
      <vt:lpstr>Instruction-tuning</vt:lpstr>
      <vt:lpstr>Instruction Models:</vt:lpstr>
      <vt:lpstr>Multiple Instruction Templates for Each NLP Task</vt:lpstr>
      <vt:lpstr>Probing of large language models</vt:lpstr>
      <vt:lpstr>INSTRUCTION-TUNING ALIGNS LLMS TO THE HUMAN BRAIN</vt:lpstr>
      <vt:lpstr>PromptBench</vt:lpstr>
      <vt:lpstr>PandaLM: Judge language model</vt:lpstr>
      <vt:lpstr>PowerPoint Presentation</vt:lpstr>
      <vt:lpstr>PowerPoint Presentation</vt:lpstr>
      <vt:lpstr>QR Code for Github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LLMs</dc:title>
  <dc:creator>Oota Reddy</dc:creator>
  <cp:lastModifiedBy>Oota Reddy</cp:lastModifiedBy>
  <cp:revision>430</cp:revision>
  <dcterms:created xsi:type="dcterms:W3CDTF">2024-02-20T20:23:48Z</dcterms:created>
  <dcterms:modified xsi:type="dcterms:W3CDTF">2024-08-21T12:27:35Z</dcterms:modified>
</cp:coreProperties>
</file>